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52" r:id="rId3"/>
    <p:sldId id="359" r:id="rId4"/>
    <p:sldId id="328" r:id="rId5"/>
    <p:sldId id="258" r:id="rId6"/>
    <p:sldId id="294" r:id="rId7"/>
    <p:sldId id="295" r:id="rId8"/>
    <p:sldId id="296" r:id="rId9"/>
    <p:sldId id="297" r:id="rId10"/>
    <p:sldId id="298" r:id="rId11"/>
    <p:sldId id="329" r:id="rId12"/>
    <p:sldId id="299" r:id="rId13"/>
    <p:sldId id="300" r:id="rId14"/>
    <p:sldId id="330" r:id="rId15"/>
    <p:sldId id="331" r:id="rId16"/>
    <p:sldId id="314" r:id="rId17"/>
    <p:sldId id="315" r:id="rId18"/>
    <p:sldId id="317" r:id="rId19"/>
    <p:sldId id="319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62" r:id="rId28"/>
    <p:sldId id="339" r:id="rId29"/>
    <p:sldId id="340" r:id="rId30"/>
    <p:sldId id="341" r:id="rId31"/>
    <p:sldId id="353" r:id="rId32"/>
    <p:sldId id="354" r:id="rId33"/>
    <p:sldId id="342" r:id="rId34"/>
    <p:sldId id="290" r:id="rId35"/>
    <p:sldId id="302" r:id="rId36"/>
    <p:sldId id="301" r:id="rId37"/>
    <p:sldId id="343" r:id="rId38"/>
    <p:sldId id="349" r:id="rId39"/>
    <p:sldId id="303" r:id="rId40"/>
    <p:sldId id="274" r:id="rId41"/>
    <p:sldId id="265" r:id="rId42"/>
    <p:sldId id="344" r:id="rId43"/>
    <p:sldId id="270" r:id="rId44"/>
    <p:sldId id="276" r:id="rId45"/>
    <p:sldId id="308" r:id="rId46"/>
    <p:sldId id="310" r:id="rId47"/>
    <p:sldId id="311" r:id="rId48"/>
    <p:sldId id="283" r:id="rId49"/>
    <p:sldId id="280" r:id="rId50"/>
    <p:sldId id="288" r:id="rId51"/>
    <p:sldId id="285" r:id="rId52"/>
    <p:sldId id="287" r:id="rId53"/>
    <p:sldId id="305" r:id="rId54"/>
    <p:sldId id="306" r:id="rId55"/>
    <p:sldId id="313" r:id="rId56"/>
    <p:sldId id="360" r:id="rId57"/>
    <p:sldId id="361" r:id="rId58"/>
    <p:sldId id="292" r:id="rId59"/>
    <p:sldId id="293" r:id="rId60"/>
    <p:sldId id="346" r:id="rId61"/>
    <p:sldId id="309" r:id="rId62"/>
    <p:sldId id="357" r:id="rId63"/>
    <p:sldId id="358" r:id="rId64"/>
    <p:sldId id="279" r:id="rId65"/>
    <p:sldId id="355" r:id="rId66"/>
    <p:sldId id="356" r:id="rId67"/>
    <p:sldId id="327" r:id="rId68"/>
    <p:sldId id="322" r:id="rId69"/>
    <p:sldId id="321" r:id="rId70"/>
    <p:sldId id="323" r:id="rId71"/>
    <p:sldId id="282" r:id="rId72"/>
    <p:sldId id="281" r:id="rId73"/>
    <p:sldId id="324" r:id="rId74"/>
    <p:sldId id="325" r:id="rId75"/>
    <p:sldId id="350" r:id="rId76"/>
    <p:sldId id="348" r:id="rId77"/>
    <p:sldId id="351" r:id="rId78"/>
    <p:sldId id="345" r:id="rId79"/>
    <p:sldId id="363" r:id="rId80"/>
    <p:sldId id="364" r:id="rId81"/>
    <p:sldId id="365" r:id="rId82"/>
    <p:sldId id="259" r:id="rId83"/>
    <p:sldId id="260" r:id="rId84"/>
    <p:sldId id="347" r:id="rId85"/>
    <p:sldId id="262" r:id="rId86"/>
    <p:sldId id="263" r:id="rId87"/>
    <p:sldId id="268" r:id="rId88"/>
    <p:sldId id="269" r:id="rId89"/>
    <p:sldId id="273" r:id="rId90"/>
    <p:sldId id="278" r:id="rId91"/>
    <p:sldId id="304" r:id="rId9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78" autoAdjust="0"/>
    <p:restoredTop sz="94660"/>
  </p:normalViewPr>
  <p:slideViewPr>
    <p:cSldViewPr>
      <p:cViewPr>
        <p:scale>
          <a:sx n="81" d="100"/>
          <a:sy n="81" d="100"/>
        </p:scale>
        <p:origin x="-948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20000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  <p:transition advClick="0" advTm="20000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20000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  <p:transition advClick="0" advTm="20000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</p:spTree>
  </p:cSld>
  <p:clrMapOvr>
    <a:masterClrMapping/>
  </p:clrMapOvr>
  <p:transition advClick="0" advTm="20000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  <p:transition advClick="0" advTm="20000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advClick="0" advTm="20000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20000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  <p:transition advClick="0" advTm="20000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advClick="0" advTm="20000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  <p:transition advClick="0" advTm="20000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35DCDF9-FB64-43C3-A3F8-A8581B711A68}" type="datetimeFigureOut">
              <a:rPr lang="bg-BG" smtClean="0"/>
              <a:pPr/>
              <a:t>26.10.2024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FE0408EA-0184-4BC4-97FB-A9874BBB041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20000">
    <p:wipe dir="r"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file:///F:\2.%20&#1061;&#1080;&#1084;&#1085;%20&#1044;&#1043;%2015.mp3" TargetMode="External"/><Relationship Id="rId2" Type="http://schemas.microsoft.com/office/2007/relationships/media" Target="file:///F:\2.%20&#1061;&#1080;&#1084;&#1085;%20&#1044;&#1043;%2015.mp3" TargetMode="Externa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4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4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4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8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42910" y="1142985"/>
            <a:ext cx="8072494" cy="4572032"/>
          </a:xfrm>
        </p:spPr>
        <p:txBody>
          <a:bodyPr>
            <a:normAutofit fontScale="90000"/>
          </a:bodyPr>
          <a:lstStyle/>
          <a:p>
            <a:pPr algn="ctr"/>
            <a:r>
              <a:rPr lang="bg-BG" sz="5400" dirty="0" smtClean="0">
                <a:cs typeface="Angsana New" pitchFamily="18" charset="-34"/>
              </a:rPr>
              <a:t>ИНСТИТУЦИОНАЛНО       ПОРТФОЛИО НА </a:t>
            </a:r>
            <a:br>
              <a:rPr lang="bg-BG" sz="5400" dirty="0" smtClean="0">
                <a:cs typeface="Angsana New" pitchFamily="18" charset="-34"/>
              </a:rPr>
            </a:br>
            <a:r>
              <a:rPr lang="bg-BG" sz="5400" dirty="0" smtClean="0">
                <a:cs typeface="Angsana New" pitchFamily="18" charset="-34"/>
              </a:rPr>
              <a:t>     ДГ №15 “Райна          Княгиня”</a:t>
            </a:r>
            <a:br>
              <a:rPr lang="bg-BG" sz="5400" dirty="0" smtClean="0">
                <a:cs typeface="Angsana New" pitchFamily="18" charset="-34"/>
              </a:rPr>
            </a:br>
            <a:r>
              <a:rPr lang="bg-BG" sz="5400" dirty="0" smtClean="0">
                <a:cs typeface="Angsana New" pitchFamily="18" charset="-34"/>
              </a:rPr>
              <a:t>гр.Перник</a:t>
            </a:r>
            <a:br>
              <a:rPr lang="bg-BG" sz="5400" dirty="0" smtClean="0">
                <a:cs typeface="Angsana New" pitchFamily="18" charset="-34"/>
              </a:rPr>
            </a:br>
            <a:endParaRPr lang="bg-BG" sz="5400" dirty="0">
              <a:cs typeface="Angsana New" pitchFamily="18" charset="-34"/>
            </a:endParaRPr>
          </a:p>
        </p:txBody>
      </p:sp>
    </p:spTree>
    <p:custDataLst>
      <p:tags r:id="rId1"/>
    </p:custDataLst>
  </p:cSld>
  <p:clrMapOvr>
    <a:masterClrMapping/>
  </p:clrMapOvr>
  <p:transition advClick="0" advTm="14656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pPr algn="ctr"/>
            <a:r>
              <a:rPr lang="bg-BG" dirty="0" smtClean="0"/>
              <a:t>Съдържание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7467600" cy="547384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g-BG" sz="2000" dirty="0" smtClean="0"/>
              <a:t>Химн ДГ №15 “Райна Княгиня” 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История 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Съвременен облик 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Къде се намира ДГ №15</a:t>
            </a:r>
            <a:r>
              <a:rPr lang="en-US" sz="2000" dirty="0" smtClean="0"/>
              <a:t>? </a:t>
            </a:r>
            <a:endParaRPr lang="bg-BG" sz="2000" dirty="0" smtClean="0"/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Визия 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Деца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Нашата мисия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Стратегия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Формула за успех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Нашият стил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Правила в ДГ 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Организация и управление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Вътрешни нормативни документи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Комисии</a:t>
            </a:r>
          </a:p>
          <a:p>
            <a:pPr>
              <a:buFont typeface="Wingdings" pitchFamily="2" charset="2"/>
              <a:buChar char="v"/>
            </a:pPr>
            <a:endParaRPr lang="bg-BG" sz="2000" dirty="0" smtClean="0"/>
          </a:p>
          <a:p>
            <a:pPr>
              <a:buFont typeface="Wingdings" pitchFamily="2" charset="2"/>
              <a:buChar char="v"/>
            </a:pPr>
            <a:endParaRPr lang="bg-BG" sz="2000" dirty="0" smtClean="0"/>
          </a:p>
          <a:p>
            <a:pPr>
              <a:buFont typeface="Wingdings" pitchFamily="2" charset="2"/>
              <a:buChar char="v"/>
            </a:pPr>
            <a:endParaRPr lang="bg-BG" sz="2000" dirty="0" smtClean="0"/>
          </a:p>
          <a:p>
            <a:pPr>
              <a:buFont typeface="Wingdings" pitchFamily="2" charset="2"/>
              <a:buChar char="v"/>
            </a:pPr>
            <a:endParaRPr lang="bg-BG" sz="2000" dirty="0" smtClean="0"/>
          </a:p>
          <a:p>
            <a:pPr>
              <a:buFont typeface="Wingdings" pitchFamily="2" charset="2"/>
              <a:buChar char="v"/>
            </a:pPr>
            <a:endParaRPr lang="bg-BG" sz="2000" dirty="0"/>
          </a:p>
        </p:txBody>
      </p:sp>
    </p:spTree>
    <p:custDataLst>
      <p:tags r:id="rId1"/>
    </p:custDataLst>
  </p:cSld>
  <p:clrMapOvr>
    <a:masterClrMapping/>
  </p:clrMapOvr>
  <p:transition advClick="0" advTm="15922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357166"/>
            <a:ext cx="7467600" cy="611678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g-BG" sz="2000" dirty="0" smtClean="0"/>
              <a:t>Медицински персонал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Помощник-възпитател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Профил на педагогическия персонал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Учим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Посещение на културни мероприятия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Празнуваме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Спортуваме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Забавления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Реализирани проекти</a:t>
            </a:r>
          </a:p>
          <a:p>
            <a:pPr>
              <a:buFont typeface="Wingdings" pitchFamily="2" charset="2"/>
              <a:buChar char="v"/>
            </a:pPr>
            <a:r>
              <a:rPr lang="bg-BG" sz="2000" dirty="0" smtClean="0"/>
              <a:t>Награди и отличия</a:t>
            </a:r>
            <a:endParaRPr lang="bg-BG" sz="2000" dirty="0"/>
          </a:p>
        </p:txBody>
      </p:sp>
    </p:spTree>
    <p:custDataLst>
      <p:tags r:id="rId1"/>
    </p:custDataLst>
  </p:cSld>
  <p:clrMapOvr>
    <a:masterClrMapping/>
  </p:clrMapOvr>
  <p:transition advClick="0" advTm="13281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571604" y="428604"/>
            <a:ext cx="51435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Химн на ДГ “Райна Княгиня”</a:t>
            </a:r>
          </a:p>
          <a:p>
            <a:pPr algn="ctr"/>
            <a:endParaRPr lang="bg-BG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1285852" y="1571612"/>
            <a:ext cx="607223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       </a:t>
            </a:r>
            <a:r>
              <a:rPr lang="bg-BG" sz="2000" dirty="0" smtClean="0"/>
              <a:t>Из Панагюрище тропот извън</a:t>
            </a:r>
          </a:p>
          <a:p>
            <a:r>
              <a:rPr lang="bg-BG" sz="2000" dirty="0" smtClean="0"/>
              <a:t>        турската потеря сновала навън,            х2</a:t>
            </a:r>
          </a:p>
          <a:p>
            <a:r>
              <a:rPr lang="bg-BG" sz="2000" dirty="0" smtClean="0"/>
              <a:t>        а за народа, за </a:t>
            </a:r>
            <a:r>
              <a:rPr lang="bg-BG" sz="2000" dirty="0" err="1" smtClean="0"/>
              <a:t>свойта</a:t>
            </a:r>
            <a:r>
              <a:rPr lang="bg-BG" sz="2000" dirty="0" smtClean="0"/>
              <a:t> родина </a:t>
            </a:r>
          </a:p>
          <a:p>
            <a:r>
              <a:rPr lang="bg-BG" sz="2000" dirty="0" smtClean="0"/>
              <a:t>         Знамето шила Райна Княгиня.</a:t>
            </a:r>
          </a:p>
          <a:p>
            <a:endParaRPr lang="bg-BG" sz="2000" dirty="0" smtClean="0"/>
          </a:p>
          <a:p>
            <a:r>
              <a:rPr lang="bg-BG" sz="2000" dirty="0" err="1" smtClean="0"/>
              <a:t>Пр</a:t>
            </a:r>
            <a:r>
              <a:rPr lang="bg-BG" sz="2000" dirty="0" smtClean="0"/>
              <a:t>: Райна Княгиня е нашата градина</a:t>
            </a:r>
          </a:p>
          <a:p>
            <a:r>
              <a:rPr lang="bg-BG" sz="2000" dirty="0" smtClean="0"/>
              <a:t>       в нея учим, пеем и се веселим!            х2</a:t>
            </a:r>
          </a:p>
          <a:p>
            <a:endParaRPr lang="bg-BG" sz="2000" dirty="0" smtClean="0"/>
          </a:p>
          <a:p>
            <a:r>
              <a:rPr lang="bg-BG" sz="2000" dirty="0" smtClean="0"/>
              <a:t>       Пукнали пушки в хайдушки гори, </a:t>
            </a:r>
          </a:p>
          <a:p>
            <a:r>
              <a:rPr lang="bg-BG" sz="2000" dirty="0" smtClean="0"/>
              <a:t>       скокнала радостно Райна в зори,</a:t>
            </a:r>
          </a:p>
          <a:p>
            <a:r>
              <a:rPr lang="bg-BG" sz="2000" dirty="0" smtClean="0"/>
              <a:t>       дружно с юнаците песен запяла,        х2</a:t>
            </a:r>
          </a:p>
          <a:p>
            <a:r>
              <a:rPr lang="bg-BG" sz="2000" dirty="0" smtClean="0"/>
              <a:t>       скъпото знаме високо развяла!           </a:t>
            </a:r>
          </a:p>
          <a:p>
            <a:endParaRPr lang="bg-BG" dirty="0" smtClean="0"/>
          </a:p>
          <a:p>
            <a:r>
              <a:rPr lang="bg-BG" dirty="0" smtClean="0"/>
              <a:t>       </a:t>
            </a:r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pic>
        <p:nvPicPr>
          <p:cNvPr id="4" name="2. Химн ДГ 15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501090" y="6553200"/>
            <a:ext cx="304800" cy="3048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Click="0" advTm="20782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54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d180d0b0d0b9d0bdd0b0-d0bad0bdd18fd0b3d0b8d0bdd18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1538" y="714356"/>
            <a:ext cx="3810000" cy="576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Текстово поле 3"/>
          <p:cNvSpPr txBox="1"/>
          <p:nvPr/>
        </p:nvSpPr>
        <p:spPr>
          <a:xfrm>
            <a:off x="5220072" y="1357299"/>
            <a:ext cx="324036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Райна </a:t>
            </a:r>
            <a:r>
              <a:rPr lang="bg-BG" sz="2000" dirty="0" smtClean="0"/>
              <a:t>Княгиня </a:t>
            </a:r>
            <a:r>
              <a:rPr lang="ru-RU" sz="2000" dirty="0"/>
              <a:t>е българска учителка и акушерка, ушила главното </a:t>
            </a:r>
            <a:r>
              <a:rPr lang="ru-RU" sz="2000" dirty="0" smtClean="0"/>
              <a:t>въстаническо</a:t>
            </a:r>
            <a:r>
              <a:rPr lang="ru-RU" sz="2000" dirty="0"/>
              <a:t> </a:t>
            </a:r>
            <a:r>
              <a:rPr lang="ru-RU" sz="2000" dirty="0" smtClean="0"/>
              <a:t>знаме</a:t>
            </a:r>
            <a:r>
              <a:rPr lang="ru-RU" sz="2000" dirty="0"/>
              <a:t> на Панагюрски революционен окръг за Априлското въстание. В деня на обявяването на въстанието тя го </a:t>
            </a:r>
            <a:r>
              <a:rPr lang="ru-RU" sz="2000" dirty="0" smtClean="0"/>
              <a:t>развява</a:t>
            </a:r>
            <a:r>
              <a:rPr lang="ru-RU" sz="2000" dirty="0" smtClean="0"/>
              <a:t>, </a:t>
            </a:r>
            <a:r>
              <a:rPr lang="ru-RU" sz="2000" dirty="0" smtClean="0"/>
              <a:t>редом </a:t>
            </a:r>
            <a:r>
              <a:rPr lang="ru-RU" sz="2000" dirty="0"/>
              <a:t>с Бенковски.</a:t>
            </a:r>
            <a:endParaRPr lang="bg-BG" sz="2000" dirty="0"/>
          </a:p>
        </p:txBody>
      </p:sp>
    </p:spTree>
    <p:custDataLst>
      <p:tags r:id="rId1"/>
    </p:custDataLst>
  </p:cSld>
  <p:clrMapOvr>
    <a:masterClrMapping/>
  </p:clrMapOvr>
  <p:transition advClick="0" advTm="13798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История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ДГ № 15 </a:t>
            </a:r>
            <a:r>
              <a:rPr lang="bg-BG" dirty="0"/>
              <a:t>“Райна Княгиня</a:t>
            </a:r>
            <a:r>
              <a:rPr lang="bg-BG" dirty="0" smtClean="0"/>
              <a:t>”</a:t>
            </a:r>
            <a:r>
              <a:rPr lang="ru-RU" dirty="0" smtClean="0"/>
              <a:t> </a:t>
            </a:r>
            <a:r>
              <a:rPr lang="ru-RU" dirty="0" smtClean="0"/>
              <a:t>е открита на 15.05.1976г. от </a:t>
            </a:r>
            <a:r>
              <a:rPr lang="ru-RU" dirty="0" err="1" smtClean="0"/>
              <a:t>министъра</a:t>
            </a:r>
            <a:r>
              <a:rPr lang="ru-RU" dirty="0" smtClean="0"/>
              <a:t> на </a:t>
            </a:r>
            <a:r>
              <a:rPr lang="ru-RU" dirty="0" err="1" smtClean="0"/>
              <a:t>Народната</a:t>
            </a:r>
            <a:r>
              <a:rPr lang="ru-RU" dirty="0" smtClean="0"/>
              <a:t> просвета </a:t>
            </a:r>
            <a:r>
              <a:rPr lang="ru-RU" dirty="0" err="1" smtClean="0"/>
              <a:t>Ненчо</a:t>
            </a:r>
            <a:r>
              <a:rPr lang="ru-RU" dirty="0" smtClean="0"/>
              <a:t> </a:t>
            </a:r>
            <a:r>
              <a:rPr lang="ru-RU" dirty="0" err="1" smtClean="0"/>
              <a:t>Станев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Отваря</a:t>
            </a:r>
            <a:r>
              <a:rPr lang="ru-RU" dirty="0" smtClean="0"/>
              <a:t> </a:t>
            </a:r>
            <a:r>
              <a:rPr lang="ru-RU" dirty="0" err="1" smtClean="0"/>
              <a:t>вратите</a:t>
            </a:r>
            <a:r>
              <a:rPr lang="ru-RU" dirty="0" smtClean="0"/>
              <a:t> си за </a:t>
            </a:r>
            <a:r>
              <a:rPr lang="ru-RU" dirty="0" err="1" smtClean="0"/>
              <a:t>деца</a:t>
            </a:r>
            <a:r>
              <a:rPr lang="ru-RU" dirty="0" smtClean="0"/>
              <a:t> на 01.06.1976г. В </a:t>
            </a:r>
            <a:r>
              <a:rPr lang="ru-RU" dirty="0" err="1" smtClean="0"/>
              <a:t>детската</a:t>
            </a:r>
            <a:r>
              <a:rPr lang="ru-RU" dirty="0" smtClean="0"/>
              <a:t> градина </a:t>
            </a:r>
            <a:r>
              <a:rPr lang="ru-RU" dirty="0" err="1" smtClean="0"/>
              <a:t>са</a:t>
            </a:r>
            <a:r>
              <a:rPr lang="ru-RU" dirty="0" smtClean="0"/>
              <a:t> </a:t>
            </a:r>
            <a:r>
              <a:rPr lang="ru-RU" dirty="0" err="1" smtClean="0"/>
              <a:t>функционирали</a:t>
            </a:r>
            <a:r>
              <a:rPr lang="ru-RU" dirty="0" smtClean="0"/>
              <a:t> 6 </a:t>
            </a:r>
            <a:r>
              <a:rPr lang="ru-RU" dirty="0" err="1" smtClean="0"/>
              <a:t>целодневни</a:t>
            </a:r>
            <a:r>
              <a:rPr lang="ru-RU" dirty="0" smtClean="0"/>
              <a:t> </a:t>
            </a:r>
            <a:r>
              <a:rPr lang="ru-RU" dirty="0" err="1" smtClean="0"/>
              <a:t>групи</a:t>
            </a:r>
            <a:r>
              <a:rPr lang="ru-RU" dirty="0" smtClean="0"/>
              <a:t>, </a:t>
            </a:r>
            <a:r>
              <a:rPr lang="ru-RU" dirty="0" err="1" smtClean="0"/>
              <a:t>седмична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 за </a:t>
            </a:r>
            <a:r>
              <a:rPr lang="ru-RU" dirty="0" err="1" smtClean="0"/>
              <a:t>деца</a:t>
            </a:r>
            <a:r>
              <a:rPr lang="ru-RU" dirty="0" smtClean="0"/>
              <a:t> </a:t>
            </a:r>
            <a:r>
              <a:rPr lang="ru-RU" dirty="0" err="1" smtClean="0"/>
              <a:t>със</a:t>
            </a:r>
            <a:r>
              <a:rPr lang="ru-RU" dirty="0" smtClean="0"/>
              <a:t> СОП и </a:t>
            </a:r>
            <a:r>
              <a:rPr lang="ru-RU" dirty="0" err="1" smtClean="0"/>
              <a:t>полудневна</a:t>
            </a:r>
            <a:r>
              <a:rPr lang="ru-RU" dirty="0" smtClean="0"/>
              <a:t> </a:t>
            </a:r>
            <a:r>
              <a:rPr lang="ru-RU" dirty="0" err="1" smtClean="0"/>
              <a:t>група</a:t>
            </a:r>
            <a:r>
              <a:rPr lang="ru-RU" dirty="0" smtClean="0"/>
              <a:t>, с общ </a:t>
            </a:r>
            <a:r>
              <a:rPr lang="ru-RU" dirty="0" err="1" smtClean="0"/>
              <a:t>капацитет</a:t>
            </a:r>
            <a:r>
              <a:rPr lang="ru-RU" dirty="0" smtClean="0"/>
              <a:t> 180 </a:t>
            </a:r>
            <a:r>
              <a:rPr lang="ru-RU" dirty="0" err="1" smtClean="0"/>
              <a:t>деца</a:t>
            </a:r>
            <a:r>
              <a:rPr lang="ru-RU" dirty="0" smtClean="0"/>
              <a:t>. </a:t>
            </a:r>
            <a:r>
              <a:rPr lang="ru-RU" dirty="0" err="1" smtClean="0"/>
              <a:t>Градината</a:t>
            </a:r>
            <a:r>
              <a:rPr lang="ru-RU" dirty="0" smtClean="0"/>
              <a:t> е </a:t>
            </a:r>
            <a:r>
              <a:rPr lang="ru-RU" dirty="0" err="1" smtClean="0"/>
              <a:t>работила</a:t>
            </a:r>
            <a:r>
              <a:rPr lang="ru-RU" dirty="0" smtClean="0"/>
              <a:t> по </a:t>
            </a:r>
            <a:r>
              <a:rPr lang="ru-RU" dirty="0" err="1" smtClean="0"/>
              <a:t>базови</a:t>
            </a:r>
            <a:r>
              <a:rPr lang="ru-RU" dirty="0" smtClean="0"/>
              <a:t> и </a:t>
            </a:r>
            <a:r>
              <a:rPr lang="ru-RU" dirty="0" err="1" smtClean="0"/>
              <a:t>експериментални</a:t>
            </a:r>
            <a:r>
              <a:rPr lang="ru-RU" dirty="0" smtClean="0"/>
              <a:t> </a:t>
            </a:r>
            <a:r>
              <a:rPr lang="ru-RU" dirty="0" err="1" smtClean="0"/>
              <a:t>програми</a:t>
            </a:r>
            <a:r>
              <a:rPr lang="ru-RU" dirty="0" smtClean="0"/>
              <a:t>, а </a:t>
            </a:r>
            <a:r>
              <a:rPr lang="ru-RU" dirty="0" err="1" smtClean="0"/>
              <a:t>през</a:t>
            </a:r>
            <a:r>
              <a:rPr lang="ru-RU" dirty="0" smtClean="0"/>
              <a:t> 1979г. и 1981г. е била </a:t>
            </a:r>
            <a:r>
              <a:rPr lang="ru-RU" dirty="0" err="1" smtClean="0"/>
              <a:t>обявявана</a:t>
            </a:r>
            <a:r>
              <a:rPr lang="ru-RU" dirty="0" smtClean="0"/>
              <a:t> за </a:t>
            </a:r>
            <a:r>
              <a:rPr lang="ru-RU" dirty="0" err="1" smtClean="0"/>
              <a:t>първенец</a:t>
            </a:r>
            <a:r>
              <a:rPr lang="ru-RU" dirty="0" smtClean="0"/>
              <a:t> </a:t>
            </a:r>
            <a:r>
              <a:rPr lang="ru-RU" dirty="0" err="1" smtClean="0"/>
              <a:t>за</a:t>
            </a:r>
            <a:r>
              <a:rPr lang="ru-RU" dirty="0" smtClean="0"/>
              <a:t> </a:t>
            </a:r>
            <a:r>
              <a:rPr lang="ru-RU" dirty="0" err="1" smtClean="0"/>
              <a:t>високи</a:t>
            </a:r>
            <a:r>
              <a:rPr lang="ru-RU" dirty="0" smtClean="0"/>
              <a:t> постижения в </a:t>
            </a:r>
            <a:r>
              <a:rPr lang="ru-RU" dirty="0" err="1" smtClean="0"/>
              <a:t>учебно-възпитателната</a:t>
            </a:r>
            <a:r>
              <a:rPr lang="ru-RU" dirty="0" smtClean="0"/>
              <a:t> работа.</a:t>
            </a:r>
          </a:p>
          <a:p>
            <a:endParaRPr lang="bg-BG" dirty="0"/>
          </a:p>
        </p:txBody>
      </p:sp>
    </p:spTree>
    <p:custDataLst>
      <p:tags r:id="rId1"/>
    </p:custDataLst>
  </p:cSld>
  <p:clrMapOvr>
    <a:masterClrMapping/>
  </p:clrMapOvr>
  <p:transition advClick="0" advTm="19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/>
          <p:cNvSpPr txBox="1"/>
          <p:nvPr/>
        </p:nvSpPr>
        <p:spPr>
          <a:xfrm>
            <a:off x="500034" y="428604"/>
            <a:ext cx="750099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g-BG" sz="2400" dirty="0" smtClean="0"/>
          </a:p>
          <a:p>
            <a:endParaRPr lang="bg-BG" dirty="0"/>
          </a:p>
        </p:txBody>
      </p:sp>
      <p:sp>
        <p:nvSpPr>
          <p:cNvPr id="6" name="Текстово поле 5"/>
          <p:cNvSpPr txBox="1"/>
          <p:nvPr/>
        </p:nvSpPr>
        <p:spPr>
          <a:xfrm>
            <a:off x="428596" y="500042"/>
            <a:ext cx="7500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dirty="0" smtClean="0"/>
              <a:t>Съвременен облик</a:t>
            </a:r>
            <a:endParaRPr lang="bg-BG" sz="2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1268760"/>
            <a:ext cx="7844222" cy="42135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spd="slow" advClick="0" advTm="10031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Къде се намира градината</a:t>
            </a:r>
            <a:r>
              <a:rPr lang="en-US" dirty="0" smtClean="0"/>
              <a:t>? </a:t>
            </a:r>
            <a:endParaRPr lang="bg-BG" dirty="0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1"/>
          </p:nvPr>
        </p:nvSpPr>
        <p:spPr>
          <a:xfrm>
            <a:off x="2643174" y="1500174"/>
            <a:ext cx="3657600" cy="658368"/>
          </a:xfrm>
        </p:spPr>
        <p:txBody>
          <a:bodyPr/>
          <a:lstStyle/>
          <a:p>
            <a:r>
              <a:rPr lang="bg-BG" dirty="0" smtClean="0"/>
              <a:t>Централна сграда</a:t>
            </a:r>
            <a:endParaRPr lang="bg-BG" dirty="0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2214546" y="5572140"/>
            <a:ext cx="5214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Гр. Перник, ул. “Георги </a:t>
            </a:r>
            <a:r>
              <a:rPr lang="bg-BG" dirty="0" err="1" smtClean="0"/>
              <a:t>Мамарчев</a:t>
            </a:r>
            <a:r>
              <a:rPr lang="bg-BG" dirty="0" smtClean="0"/>
              <a:t>” №9</a:t>
            </a:r>
            <a:endParaRPr lang="bg-B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323724"/>
            <a:ext cx="5472608" cy="3248416"/>
          </a:xfrm>
        </p:spPr>
      </p:pic>
    </p:spTree>
    <p:custDataLst>
      <p:tags r:id="rId1"/>
    </p:custDataLst>
  </p:cSld>
  <p:clrMapOvr>
    <a:masterClrMapping/>
  </p:clrMapOvr>
  <p:transition spd="slow" advClick="0" advTm="15265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 контейнер 4"/>
          <p:cNvSpPr>
            <a:spLocks noGrp="1"/>
          </p:cNvSpPr>
          <p:nvPr>
            <p:ph type="body" sz="quarter" idx="1"/>
          </p:nvPr>
        </p:nvSpPr>
        <p:spPr>
          <a:xfrm>
            <a:off x="2500298" y="642918"/>
            <a:ext cx="4286280" cy="1000132"/>
          </a:xfrm>
        </p:spPr>
        <p:txBody>
          <a:bodyPr/>
          <a:lstStyle/>
          <a:p>
            <a:r>
              <a:rPr lang="bg-BG" dirty="0" smtClean="0"/>
              <a:t>2 филиални групи- </a:t>
            </a:r>
          </a:p>
          <a:p>
            <a:r>
              <a:rPr lang="bg-BG" dirty="0" smtClean="0"/>
              <a:t>Кв. </a:t>
            </a:r>
            <a:r>
              <a:rPr lang="bg-BG" dirty="0" err="1" smtClean="0"/>
              <a:t>Калкас</a:t>
            </a:r>
            <a:endParaRPr lang="bg-BG" dirty="0" smtClean="0"/>
          </a:p>
          <a:p>
            <a:r>
              <a:rPr lang="bg-BG" dirty="0" smtClean="0"/>
              <a:t>Село Мещица</a:t>
            </a:r>
          </a:p>
        </p:txBody>
      </p:sp>
      <p:pic>
        <p:nvPicPr>
          <p:cNvPr id="7" name="Picture 9" descr="10523969_878908718786097_3104220053030026622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928802"/>
            <a:ext cx="2400300" cy="1800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4" descr="10628133_878908665452769_2158877987502083721_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928802"/>
            <a:ext cx="2422525" cy="1800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1972284_878908932119409_2563194621706950177_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928802"/>
            <a:ext cx="2400300" cy="1800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Картина 9" descr="1000000_234749960009876_1908150601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0034" y="4500570"/>
            <a:ext cx="2536017" cy="1690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Картина 10" descr="1229832_234749986676540_376486034_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14678" y="4500570"/>
            <a:ext cx="2536017" cy="1690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Картина 11" descr="581153_234750020009870_460825039_n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929322" y="4500570"/>
            <a:ext cx="2643174" cy="1762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advClick="0" advTm="9765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39784"/>
          </a:xfrm>
        </p:spPr>
        <p:txBody>
          <a:bodyPr/>
          <a:lstStyle/>
          <a:p>
            <a:r>
              <a:rPr lang="bg-BG" b="1" dirty="0" smtClean="0">
                <a:solidFill>
                  <a:schemeClr val="accent1"/>
                </a:solidFill>
              </a:rPr>
              <a:t>Визия на детската градина:</a:t>
            </a:r>
            <a:endParaRPr lang="bg-BG" b="1" dirty="0">
              <a:solidFill>
                <a:schemeClr val="accent1"/>
              </a:solidFill>
            </a:endParaRP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28596" y="1285860"/>
            <a:ext cx="77867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Утвърждаване на ДГ №</a:t>
            </a:r>
            <a:r>
              <a:rPr lang="bg-BG" sz="2000" dirty="0"/>
              <a:t>15 “Райна Княгиня” </a:t>
            </a:r>
            <a:r>
              <a:rPr lang="bg-BG" sz="2000" dirty="0" smtClean="0"/>
              <a:t>като гъвкава, модерна и желана територия за децата, осигуряваща им равен достъп и качествено образование чрез съчетаване на модернизация и стари български традиции. </a:t>
            </a:r>
            <a:endParaRPr lang="bg-BG" sz="2000" dirty="0"/>
          </a:p>
        </p:txBody>
      </p:sp>
      <p:pic>
        <p:nvPicPr>
          <p:cNvPr id="4" name="Картина 3" descr="g-34_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857496"/>
            <a:ext cx="3643338" cy="1709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g-28_m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2895600"/>
            <a:ext cx="3594250" cy="17097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Картина 6" descr="g-21_m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4786322"/>
            <a:ext cx="3643338" cy="1643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Картина 7" descr="g-27_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00562" y="4786322"/>
            <a:ext cx="3619512" cy="1643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advClick="0" advTm="12968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7467600" cy="1143000"/>
          </a:xfrm>
        </p:spPr>
        <p:txBody>
          <a:bodyPr/>
          <a:lstStyle/>
          <a:p>
            <a:pPr algn="ctr"/>
            <a:r>
              <a:rPr lang="bg-BG" dirty="0" smtClean="0"/>
              <a:t>Деца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186106" cy="4873752"/>
          </a:xfrm>
        </p:spPr>
        <p:txBody>
          <a:bodyPr/>
          <a:lstStyle/>
          <a:p>
            <a:r>
              <a:rPr lang="bg-BG" dirty="0" smtClean="0"/>
              <a:t>В ДГ №15 “Райна Княгиня” се отглеждат 181 деца, разпределени в 7 групи – 5 групи в централна сграда, 1 смесена група във филиал </a:t>
            </a:r>
            <a:r>
              <a:rPr lang="bg-BG" dirty="0" smtClean="0"/>
              <a:t>“Мещица” </a:t>
            </a:r>
            <a:r>
              <a:rPr lang="bg-BG" dirty="0" smtClean="0"/>
              <a:t>и 1 смесена група във филиал </a:t>
            </a:r>
            <a:r>
              <a:rPr lang="bg-BG" dirty="0" smtClean="0"/>
              <a:t>“Калкас”. </a:t>
            </a:r>
            <a:endParaRPr lang="bg-BG" dirty="0"/>
          </a:p>
        </p:txBody>
      </p:sp>
      <p:pic>
        <p:nvPicPr>
          <p:cNvPr id="4" name="Picture 2" descr="C:\Users\User\Downloads\60475844_359778461562879_344543522025635840_n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57166"/>
            <a:ext cx="2594608" cy="24455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IMG_507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50463" y="2428868"/>
            <a:ext cx="3178959" cy="21193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C:\Users\User-PC\Desktop\ДГ 15\Презентация\g-21_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4071942"/>
            <a:ext cx="3429011" cy="25717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advClick="0" advTm="13812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chemeClr val="accent1"/>
                </a:solidFill>
              </a:rPr>
              <a:t>Нашата мисия:</a:t>
            </a:r>
            <a:endParaRPr lang="bg-BG" dirty="0">
              <a:solidFill>
                <a:schemeClr val="accent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357686" y="1600200"/>
            <a:ext cx="3857652" cy="4873752"/>
          </a:xfrm>
        </p:spPr>
        <p:txBody>
          <a:bodyPr>
            <a:normAutofit fontScale="85000" lnSpcReduction="20000"/>
          </a:bodyPr>
          <a:lstStyle/>
          <a:p>
            <a:r>
              <a:rPr lang="bg-BG" dirty="0" smtClean="0"/>
              <a:t>Стимулиране на детското развитие и индивидуалност. Придобиване на компетентности по всяко образователно направление. Осигуряване на равен достъп и качествено възпитание и обучение. Поставяне основите на изграждането им като креативни личности с творчески нагласи. Цялостно развитие на детето и създаване на условия за изява на индивидуалния му потенциал.</a:t>
            </a:r>
            <a:endParaRPr lang="bg-BG" dirty="0"/>
          </a:p>
        </p:txBody>
      </p:sp>
      <p:pic>
        <p:nvPicPr>
          <p:cNvPr id="4" name="Картина 3" descr="20200920_153357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0100" y="1714488"/>
            <a:ext cx="3146456" cy="47863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advClick="0" advTm="1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2786050" y="428604"/>
            <a:ext cx="357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chemeClr val="accent1"/>
                </a:solidFill>
              </a:rPr>
              <a:t>Стратегия:</a:t>
            </a:r>
          </a:p>
        </p:txBody>
      </p:sp>
      <p:pic>
        <p:nvPicPr>
          <p:cNvPr id="4" name="Картина 3" descr="20200919_1522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260648"/>
            <a:ext cx="3773517" cy="2722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Картина 2" descr="20200919_1316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1143" y="1772816"/>
            <a:ext cx="3985205" cy="2711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Текстово поле 4"/>
          <p:cNvSpPr txBox="1"/>
          <p:nvPr/>
        </p:nvSpPr>
        <p:spPr>
          <a:xfrm>
            <a:off x="785786" y="5000636"/>
            <a:ext cx="707236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/>
              <a:t>Изграждане на функционална, оптимална и приятна среда. Качествен педагогически </a:t>
            </a:r>
            <a:r>
              <a:rPr lang="bg-BG" sz="2000" dirty="0" smtClean="0"/>
              <a:t>екип, отговарящ </a:t>
            </a:r>
            <a:r>
              <a:rPr lang="bg-BG" sz="2000" dirty="0" smtClean="0"/>
              <a:t>на всички условия. </a:t>
            </a:r>
          </a:p>
          <a:p>
            <a:r>
              <a:rPr lang="bg-BG" sz="2000" dirty="0" smtClean="0"/>
              <a:t>Сътрудничество със семейството за постигане на оптимални резултати.</a:t>
            </a:r>
            <a:endParaRPr lang="bg-BG" sz="2000" dirty="0"/>
          </a:p>
        </p:txBody>
      </p:sp>
    </p:spTree>
    <p:custDataLst>
      <p:tags r:id="rId1"/>
    </p:custDataLst>
  </p:cSld>
  <p:clrMapOvr>
    <a:masterClrMapping/>
  </p:clrMapOvr>
  <p:transition advClick="0" advTm="1561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Формула за успех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/>
              <a:t>Динамичност – </a:t>
            </a:r>
            <a:r>
              <a:rPr lang="bg-BG" dirty="0" smtClean="0"/>
              <a:t>ключова дума за нашата </a:t>
            </a:r>
            <a:r>
              <a:rPr lang="bg-BG" dirty="0" smtClean="0"/>
              <a:t>дейност;</a:t>
            </a:r>
            <a:endParaRPr lang="bg-BG" dirty="0" smtClean="0"/>
          </a:p>
          <a:p>
            <a:r>
              <a:rPr lang="bg-BG" dirty="0"/>
              <a:t>Грижа – </a:t>
            </a:r>
            <a:r>
              <a:rPr lang="bg-BG" dirty="0" smtClean="0"/>
              <a:t>от страна </a:t>
            </a:r>
            <a:r>
              <a:rPr lang="bg-BG" dirty="0" smtClean="0"/>
              <a:t>на целия </a:t>
            </a:r>
            <a:r>
              <a:rPr lang="bg-BG" dirty="0" smtClean="0"/>
              <a:t>персонал;</a:t>
            </a:r>
            <a:endParaRPr lang="bg-BG" dirty="0" smtClean="0"/>
          </a:p>
          <a:p>
            <a:r>
              <a:rPr lang="bg-BG" dirty="0"/>
              <a:t>Всеотдайност – </a:t>
            </a:r>
            <a:r>
              <a:rPr lang="bg-BG" dirty="0" smtClean="0"/>
              <a:t>във всяко едно </a:t>
            </a:r>
            <a:r>
              <a:rPr lang="bg-BG" dirty="0" smtClean="0"/>
              <a:t>начинание;</a:t>
            </a:r>
            <a:endParaRPr lang="bg-BG" dirty="0" smtClean="0"/>
          </a:p>
          <a:p>
            <a:r>
              <a:rPr lang="bg-BG" dirty="0" smtClean="0"/>
              <a:t>Човечност – във всяка </a:t>
            </a:r>
            <a:r>
              <a:rPr lang="bg-BG" dirty="0" smtClean="0"/>
              <a:t>ситуация;</a:t>
            </a:r>
            <a:endParaRPr lang="bg-BG" dirty="0" smtClean="0"/>
          </a:p>
          <a:p>
            <a:r>
              <a:rPr lang="bg-BG" dirty="0" smtClean="0"/>
              <a:t>Ентусиазъм – във всяко </a:t>
            </a:r>
            <a:r>
              <a:rPr lang="bg-BG" dirty="0" smtClean="0"/>
              <a:t>начинание;</a:t>
            </a:r>
            <a:endParaRPr lang="bg-BG" dirty="0" smtClean="0"/>
          </a:p>
          <a:p>
            <a:r>
              <a:rPr lang="bg-BG" dirty="0" smtClean="0"/>
              <a:t>Организираност </a:t>
            </a:r>
            <a:r>
              <a:rPr lang="bg-BG" dirty="0"/>
              <a:t>– </a:t>
            </a:r>
            <a:r>
              <a:rPr lang="bg-BG" dirty="0" smtClean="0"/>
              <a:t>на която се дължат нашите </a:t>
            </a:r>
            <a:r>
              <a:rPr lang="bg-BG" dirty="0" smtClean="0"/>
              <a:t>успехи;</a:t>
            </a:r>
            <a:endParaRPr lang="bg-BG" dirty="0" smtClean="0"/>
          </a:p>
          <a:p>
            <a:r>
              <a:rPr lang="bg-BG" dirty="0" smtClean="0"/>
              <a:t>Съхраняване на традициите – за още по-големи постижения в </a:t>
            </a:r>
            <a:r>
              <a:rPr lang="bg-BG" dirty="0" smtClean="0"/>
              <a:t>бъдещето;</a:t>
            </a:r>
            <a:endParaRPr lang="bg-BG" dirty="0" smtClean="0"/>
          </a:p>
          <a:p>
            <a:r>
              <a:rPr lang="bg-BG" dirty="0" smtClean="0"/>
              <a:t>Надежда – за благополучието на нашите </a:t>
            </a:r>
            <a:r>
              <a:rPr lang="bg-BG" dirty="0" smtClean="0"/>
              <a:t>деца;</a:t>
            </a:r>
            <a:endParaRPr lang="bg-BG" dirty="0" smtClean="0"/>
          </a:p>
          <a:p>
            <a:r>
              <a:rPr lang="bg-BG" dirty="0" smtClean="0"/>
              <a:t>Позитивизъм – това е в основата на </a:t>
            </a:r>
            <a:r>
              <a:rPr lang="bg-BG" dirty="0" smtClean="0"/>
              <a:t>успеха.</a:t>
            </a:r>
            <a:endParaRPr lang="bg-BG" dirty="0" smtClean="0"/>
          </a:p>
          <a:p>
            <a:endParaRPr lang="bg-BG" dirty="0"/>
          </a:p>
        </p:txBody>
      </p:sp>
    </p:spTree>
    <p:custDataLst>
      <p:tags r:id="rId1"/>
    </p:custDataLst>
  </p:cSld>
  <p:clrMapOvr>
    <a:masterClrMapping/>
  </p:clrMapOvr>
  <p:transition advClick="0" advTm="19672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Нашият стил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043494" cy="4043378"/>
          </a:xfrm>
        </p:spPr>
        <p:txBody>
          <a:bodyPr>
            <a:normAutofit fontScale="77500" lnSpcReduction="20000"/>
          </a:bodyPr>
          <a:lstStyle/>
          <a:p>
            <a:r>
              <a:rPr lang="bg-BG" dirty="0" smtClean="0"/>
              <a:t>Стилът, който предлагаме в практиката в детското заведение, е модел на иновативен управленски стил, с доказана ефективност. Отличава се със свои параметри и практики и преди всичко с институционализирано гражданско участие на родителите в управлението на детското заведение, които му придават форма на строго научно-практическа цялост. Така се допринася за непрекъснатото възхождане към просперитет на основните субекти в дейността на детското </a:t>
            </a:r>
            <a:r>
              <a:rPr lang="bg-BG" dirty="0"/>
              <a:t>заведение – </a:t>
            </a:r>
            <a:r>
              <a:rPr lang="bg-BG" dirty="0" smtClean="0"/>
              <a:t>деца, учителски екип, непедагогически персонал и директор. </a:t>
            </a:r>
            <a:endParaRPr lang="bg-BG" dirty="0"/>
          </a:p>
        </p:txBody>
      </p:sp>
      <p:pic>
        <p:nvPicPr>
          <p:cNvPr id="4" name="Картина 3" descr="25896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4286256"/>
            <a:ext cx="3032886" cy="23574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IMG_55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96136" y="1628800"/>
            <a:ext cx="3032886" cy="2304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advClick="0" advTm="20139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Правила в детската градина</a:t>
            </a:r>
            <a:endParaRPr lang="bg-BG" dirty="0"/>
          </a:p>
        </p:txBody>
      </p:sp>
      <p:pic>
        <p:nvPicPr>
          <p:cNvPr id="4" name="Контейнер за съдържание 3" descr="0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403648" y="1772816"/>
            <a:ext cx="6076950" cy="45624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advClick="0" advTm="10453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1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376957" cy="32861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Картина 2" descr="2_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0"/>
            <a:ext cx="4357718" cy="33539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Картина 6" descr="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" y="3214686"/>
            <a:ext cx="4357686" cy="3429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Картина 7" descr="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214810" y="3286124"/>
            <a:ext cx="4395797" cy="33002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advClick="0" advTm="18282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 descr="6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0"/>
            <a:ext cx="4567260" cy="3286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3143248"/>
            <a:ext cx="4572032" cy="3432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Картина 5" descr="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4500562" cy="3378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Картина 6" descr="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286124"/>
            <a:ext cx="4465742" cy="33528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advClick="0" advTm="1836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4572000" cy="34325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Картина 2" descr="10_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6248" y="-24"/>
            <a:ext cx="4857752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Картина 3" descr="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00232" y="3396804"/>
            <a:ext cx="4610111" cy="34611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advClick="0" advTm="15938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7467600" cy="1000132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Организация и управление на детската градина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7467600" cy="518809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bg-BG" sz="1900" b="1" dirty="0" smtClean="0"/>
              <a:t>Общи положения</a:t>
            </a:r>
          </a:p>
          <a:p>
            <a:pPr>
              <a:buFont typeface="Wingdings" pitchFamily="2" charset="2"/>
              <a:buChar char="§"/>
            </a:pPr>
            <a:r>
              <a:rPr lang="bg-BG" sz="1900" dirty="0" smtClean="0"/>
              <a:t>Правилникът се издава на основание ЗПУО.</a:t>
            </a:r>
          </a:p>
          <a:p>
            <a:pPr>
              <a:buFont typeface="Wingdings" pitchFamily="2" charset="2"/>
              <a:buChar char="§"/>
            </a:pPr>
            <a:r>
              <a:rPr lang="bg-BG" sz="1900" dirty="0" smtClean="0"/>
              <a:t>Правилникът урежда цялостната дейност на детското заведение, устройството, функциите и управлението му.</a:t>
            </a:r>
          </a:p>
          <a:p>
            <a:pPr>
              <a:buNone/>
            </a:pPr>
            <a:r>
              <a:rPr lang="bg-BG" sz="1900" b="1" dirty="0" smtClean="0"/>
              <a:t>Детското заведение носи отговорност за:</a:t>
            </a:r>
          </a:p>
          <a:p>
            <a:pPr>
              <a:buFont typeface="Wingdings" pitchFamily="2" charset="2"/>
              <a:buChar char="§"/>
            </a:pPr>
            <a:r>
              <a:rPr lang="bg-BG" sz="1900" dirty="0" smtClean="0"/>
              <a:t>Изпълнението на Държавните образователни стандарти;</a:t>
            </a:r>
          </a:p>
          <a:p>
            <a:pPr>
              <a:buFont typeface="Wingdings" pitchFamily="2" charset="2"/>
              <a:buChar char="§"/>
            </a:pPr>
            <a:r>
              <a:rPr lang="bg-BG" sz="1900" dirty="0" smtClean="0"/>
              <a:t>Създаването на условия за опазване на живота и укрепване на здравето на децата по време на обучението и възпитанието им, както и на територията си;</a:t>
            </a:r>
          </a:p>
          <a:p>
            <a:pPr>
              <a:buFont typeface="Wingdings" pitchFamily="2" charset="2"/>
              <a:buChar char="§"/>
            </a:pPr>
            <a:r>
              <a:rPr lang="bg-BG" sz="1900" dirty="0" smtClean="0"/>
              <a:t>Законосъобразно разходване на бюджетните средства и опазването на материално-техническата база;</a:t>
            </a:r>
          </a:p>
          <a:p>
            <a:pPr>
              <a:buFont typeface="Wingdings" pitchFamily="2" charset="2"/>
              <a:buChar char="§"/>
            </a:pPr>
            <a:r>
              <a:rPr lang="bg-BG" sz="1900" dirty="0" smtClean="0"/>
              <a:t>Извършването на дейности и прояви, които противоречат на законите в страната; </a:t>
            </a:r>
          </a:p>
          <a:p>
            <a:pPr>
              <a:buNone/>
            </a:pPr>
            <a:r>
              <a:rPr lang="bg-BG" sz="1900" b="1" dirty="0" smtClean="0"/>
              <a:t>Обучението и възпитанието </a:t>
            </a:r>
            <a:r>
              <a:rPr lang="bg-BG" sz="1900" dirty="0" smtClean="0"/>
              <a:t>е светско и се организира и провежда в съответствие с държавни образователни стандарти за предучилищното възпитание и подготовка и осигурява готовност на децата за училище.</a:t>
            </a:r>
          </a:p>
          <a:p>
            <a:pPr>
              <a:buNone/>
            </a:pPr>
            <a:r>
              <a:rPr lang="bg-BG" sz="1900" b="1" dirty="0" smtClean="0"/>
              <a:t>Официалният език е българският.</a:t>
            </a:r>
          </a:p>
          <a:p>
            <a:pPr>
              <a:buFont typeface="Wingdings" pitchFamily="2" charset="2"/>
              <a:buChar char="§"/>
            </a:pPr>
            <a:endParaRPr lang="bg-BG" dirty="0" smtClean="0"/>
          </a:p>
          <a:p>
            <a:endParaRPr lang="bg-BG" dirty="0"/>
          </a:p>
        </p:txBody>
      </p:sp>
    </p:spTree>
    <p:custDataLst>
      <p:tags r:id="rId1"/>
    </p:custDataLst>
  </p:cSld>
  <p:clrMapOvr>
    <a:masterClrMapping/>
  </p:clrMapOvr>
  <p:transition advClick="0" advTm="3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785794"/>
            <a:ext cx="7467600" cy="56881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1800" b="1" dirty="0" smtClean="0"/>
              <a:t>Детското заведение е с целодневна организация.</a:t>
            </a:r>
          </a:p>
          <a:p>
            <a:r>
              <a:rPr lang="bg-BG" sz="1800" dirty="0" smtClean="0"/>
              <a:t>Децата се приемат и издават съгласно работното време на заведение и дневния режим на децата:</a:t>
            </a:r>
          </a:p>
          <a:p>
            <a:pPr>
              <a:buFont typeface="Wingdings" pitchFamily="2" charset="2"/>
              <a:buChar char="ü"/>
            </a:pPr>
            <a:r>
              <a:rPr lang="bg-BG" sz="1800" dirty="0" smtClean="0"/>
              <a:t>Приемане сутрин от </a:t>
            </a:r>
            <a:r>
              <a:rPr lang="bg-BG" sz="1800" dirty="0" smtClean="0"/>
              <a:t>7.00 </a:t>
            </a:r>
            <a:r>
              <a:rPr lang="bg-BG" sz="1800" dirty="0" smtClean="0"/>
              <a:t>ч. до 8.30 ч.</a:t>
            </a:r>
          </a:p>
          <a:p>
            <a:pPr>
              <a:buFont typeface="Wingdings" pitchFamily="2" charset="2"/>
              <a:buChar char="ü"/>
            </a:pPr>
            <a:r>
              <a:rPr lang="bg-BG" sz="1800" dirty="0" smtClean="0"/>
              <a:t>Издаване следобед от 16.00 ч. до 19.00 ч.</a:t>
            </a:r>
          </a:p>
          <a:p>
            <a:pPr>
              <a:buFont typeface="Wingdings" pitchFamily="2" charset="2"/>
              <a:buChar char="ü"/>
            </a:pPr>
            <a:r>
              <a:rPr lang="bg-BG" sz="1800" dirty="0" smtClean="0"/>
              <a:t>По изключение приемът и издаването на децата може да бъде в рамките на работното време, по желание на родителите.</a:t>
            </a:r>
          </a:p>
          <a:p>
            <a:pPr>
              <a:buNone/>
            </a:pPr>
            <a:r>
              <a:rPr lang="bg-BG" sz="1800" b="1" dirty="0" smtClean="0"/>
              <a:t>Подготовката на децата </a:t>
            </a:r>
            <a:r>
              <a:rPr lang="bg-BG" sz="1800" dirty="0" smtClean="0"/>
              <a:t>за училище две години преди постъпване в първи клас е задължителна и се извършва в подготвителна група. По желание на родителите подготовката може да се извършва в училище. </a:t>
            </a:r>
          </a:p>
          <a:p>
            <a:pPr>
              <a:buNone/>
            </a:pPr>
            <a:r>
              <a:rPr lang="bg-BG" sz="1800" b="1" dirty="0" smtClean="0"/>
              <a:t>Извършва допълнителни педагогически </a:t>
            </a:r>
            <a:r>
              <a:rPr lang="bg-BG" sz="1800" dirty="0" smtClean="0"/>
              <a:t>услуги извън Държавните образователни стандарти, по желание на родителите, срещу заплащане, за стимулиране на интересите, желанията и заложбите на децата.</a:t>
            </a:r>
          </a:p>
          <a:p>
            <a:pPr>
              <a:buNone/>
            </a:pPr>
            <a:r>
              <a:rPr lang="bg-BG" sz="1800" b="1" dirty="0" smtClean="0"/>
              <a:t>Осигурява специалист при </a:t>
            </a:r>
            <a:r>
              <a:rPr lang="bg-BG" sz="1800" b="1" dirty="0" smtClean="0"/>
              <a:t>необходимост </a:t>
            </a:r>
            <a:r>
              <a:rPr lang="bg-BG" sz="1800" dirty="0"/>
              <a:t>–</a:t>
            </a:r>
            <a:r>
              <a:rPr lang="bg-BG" sz="1800" b="1" dirty="0" smtClean="0"/>
              <a:t> </a:t>
            </a:r>
            <a:r>
              <a:rPr lang="bg-BG" sz="1800" dirty="0" smtClean="0"/>
              <a:t>ресурсен учител за работа с деца със специални образователни потребности и хронични заболявания.</a:t>
            </a:r>
          </a:p>
          <a:p>
            <a:pPr>
              <a:buNone/>
            </a:pPr>
            <a:endParaRPr lang="bg-BG" sz="1600" dirty="0" smtClean="0"/>
          </a:p>
        </p:txBody>
      </p:sp>
    </p:spTree>
  </p:cSld>
  <p:clrMapOvr>
    <a:masterClrMapping/>
  </p:clrMapOvr>
  <p:transition advClick="0" advTm="3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1"/>
          <p:cNvSpPr>
            <a:spLocks noGrp="1"/>
          </p:cNvSpPr>
          <p:nvPr>
            <p:ph sz="quarter" idx="1"/>
          </p:nvPr>
        </p:nvSpPr>
        <p:spPr>
          <a:xfrm>
            <a:off x="457200" y="571500"/>
            <a:ext cx="7467600" cy="59023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1600" b="1" dirty="0" smtClean="0"/>
              <a:t> </a:t>
            </a:r>
            <a:r>
              <a:rPr lang="bg-BG" sz="1800" b="1" dirty="0" smtClean="0"/>
              <a:t>Учебните пособия за децата </a:t>
            </a:r>
            <a:r>
              <a:rPr lang="ru-RU" sz="1800" b="1" dirty="0" err="1" smtClean="0"/>
              <a:t>записани</a:t>
            </a:r>
            <a:r>
              <a:rPr lang="ru-RU" sz="1800" b="1" dirty="0" smtClean="0"/>
              <a:t> за </a:t>
            </a:r>
            <a:r>
              <a:rPr lang="ru-RU" sz="1800" b="1" dirty="0" err="1" smtClean="0"/>
              <a:t>задължително</a:t>
            </a:r>
            <a:r>
              <a:rPr lang="ru-RU" sz="1800" b="1" dirty="0" smtClean="0"/>
              <a:t> </a:t>
            </a:r>
            <a:r>
              <a:rPr lang="ru-RU" sz="1800" b="1" dirty="0" err="1" smtClean="0"/>
              <a:t>предучилищно</a:t>
            </a:r>
            <a:r>
              <a:rPr lang="ru-RU" sz="1800" b="1" dirty="0" smtClean="0"/>
              <a:t> образование</a:t>
            </a:r>
            <a:r>
              <a:rPr lang="bg-BG" sz="1800" b="1" dirty="0" smtClean="0"/>
              <a:t> са безплатни.</a:t>
            </a:r>
          </a:p>
          <a:p>
            <a:pPr>
              <a:buNone/>
            </a:pPr>
            <a:r>
              <a:rPr lang="bg-BG" sz="1800" b="1" dirty="0" smtClean="0"/>
              <a:t> Учителят:</a:t>
            </a:r>
          </a:p>
          <a:p>
            <a:pPr>
              <a:buFont typeface="Courier New" pitchFamily="49" charset="0"/>
              <a:buChar char="o"/>
            </a:pPr>
            <a:r>
              <a:rPr lang="bg-BG" sz="1800" dirty="0" smtClean="0"/>
              <a:t>Провежда образователно-възпитателна работа по програми, одобрени от МОН, насочена към личностното развитие на децата.</a:t>
            </a:r>
          </a:p>
          <a:p>
            <a:pPr>
              <a:buFont typeface="Courier New" pitchFamily="49" charset="0"/>
              <a:buChar char="o"/>
            </a:pPr>
            <a:r>
              <a:rPr lang="bg-BG" sz="1800" dirty="0" smtClean="0"/>
              <a:t>Опазва живота и здравето на децата по време на образователно-възпитателния процес и други дейности, организирани от него или от детската градина. </a:t>
            </a:r>
          </a:p>
          <a:p>
            <a:pPr>
              <a:buFont typeface="Courier New" pitchFamily="49" charset="0"/>
              <a:buChar char="o"/>
            </a:pPr>
            <a:r>
              <a:rPr lang="bg-BG" sz="1800" dirty="0" smtClean="0"/>
              <a:t>Повишава професионалната си квалификация.</a:t>
            </a:r>
          </a:p>
          <a:p>
            <a:pPr>
              <a:buNone/>
            </a:pPr>
            <a:endParaRPr lang="bg-BG" sz="1800" b="1" dirty="0" smtClean="0"/>
          </a:p>
          <a:p>
            <a:pPr>
              <a:buNone/>
            </a:pPr>
            <a:r>
              <a:rPr lang="bg-BG" sz="1800" b="1" dirty="0" smtClean="0"/>
              <a:t>Помощник-възпитателите </a:t>
            </a:r>
            <a:r>
              <a:rPr lang="bg-BG" sz="1800" dirty="0" smtClean="0"/>
              <a:t>изпълняват:</a:t>
            </a:r>
          </a:p>
          <a:p>
            <a:pPr>
              <a:buFont typeface="Courier New" pitchFamily="49" charset="0"/>
              <a:buChar char="o"/>
            </a:pPr>
            <a:r>
              <a:rPr lang="bg-BG" sz="1800" dirty="0" smtClean="0"/>
              <a:t>Санитарно-хигиенен режим</a:t>
            </a:r>
          </a:p>
          <a:p>
            <a:pPr>
              <a:buFont typeface="Courier New" pitchFamily="49" charset="0"/>
              <a:buChar char="o"/>
            </a:pPr>
            <a:r>
              <a:rPr lang="bg-BG" sz="1800" dirty="0" smtClean="0"/>
              <a:t>НАССР- система</a:t>
            </a:r>
          </a:p>
          <a:p>
            <a:pPr>
              <a:buNone/>
            </a:pPr>
            <a:endParaRPr lang="bg-BG" sz="1600" b="1" dirty="0"/>
          </a:p>
        </p:txBody>
      </p:sp>
    </p:spTree>
  </p:cSld>
  <p:clrMapOvr>
    <a:masterClrMapping/>
  </p:clrMapOvr>
  <p:transition advClick="0" advTm="3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/>
          <a:lstStyle/>
          <a:p>
            <a:pPr algn="ctr"/>
            <a:r>
              <a:rPr lang="bg-BG" dirty="0" smtClean="0"/>
              <a:t>Управление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214422"/>
            <a:ext cx="7467600" cy="5259530"/>
          </a:xfrm>
        </p:spPr>
        <p:txBody>
          <a:bodyPr>
            <a:normAutofit/>
          </a:bodyPr>
          <a:lstStyle/>
          <a:p>
            <a:r>
              <a:rPr lang="bg-BG" sz="1800" dirty="0" smtClean="0"/>
              <a:t>Органи на управление в детското заведение са Директорът и Педагогическият съвет.</a:t>
            </a:r>
          </a:p>
          <a:p>
            <a:r>
              <a:rPr lang="bg-BG" sz="1800" dirty="0" smtClean="0"/>
              <a:t>Директорът организира, контролира е отговаря за цялостната дейност на детското заведение.</a:t>
            </a:r>
          </a:p>
          <a:p>
            <a:r>
              <a:rPr lang="bg-BG" sz="1800" dirty="0" smtClean="0"/>
              <a:t>Педагогическият съвет е специализиран орган за разглеждане и решаване на основни педагогически въпроси. Изготвя план за своята дейност за всяка учебна година. Педагогическият съвет включва в състава си учителите и медицинските сестри, педагога на </a:t>
            </a:r>
            <a:r>
              <a:rPr lang="bg-BG" sz="1800" dirty="0" err="1" smtClean="0"/>
              <a:t>яслена</a:t>
            </a:r>
            <a:r>
              <a:rPr lang="bg-BG" sz="1800" dirty="0" smtClean="0"/>
              <a:t> група, педагогическия съветник.</a:t>
            </a:r>
          </a:p>
          <a:p>
            <a:r>
              <a:rPr lang="bg-BG" sz="1800" dirty="0" smtClean="0"/>
              <a:t>Детската градина има право самостоятелно да решава основни въпроси по </a:t>
            </a:r>
            <a:r>
              <a:rPr lang="bg-BG" sz="1800" dirty="0" smtClean="0"/>
              <a:t>учебно-възпитателната </a:t>
            </a:r>
            <a:r>
              <a:rPr lang="bg-BG" sz="1800" dirty="0" smtClean="0"/>
              <a:t>работа, здравеопазването, в съответствие със законодателството и нормативните документи на МОН, МЗ и специфичните условия, при които работят. </a:t>
            </a:r>
          </a:p>
          <a:p>
            <a:r>
              <a:rPr lang="bg-BG" sz="1800" dirty="0" smtClean="0"/>
              <a:t>Учители, постигнали високи резултати при възпитанието и обучението на децата, се поощряват с грамоти и с други награди, а дейността им се популяризира и получава обществено.</a:t>
            </a:r>
            <a:endParaRPr lang="bg-BG" sz="1800" dirty="0"/>
          </a:p>
        </p:txBody>
      </p:sp>
    </p:spTree>
  </p:cSld>
  <p:clrMapOvr>
    <a:masterClrMapping/>
  </p:clrMapOvr>
  <p:transition advClick="0" advTm="4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r>
              <a:rPr lang="bg-BG" dirty="0" smtClean="0"/>
              <a:t>Вътрешни нормативни документи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285860"/>
            <a:ext cx="7467600" cy="5188092"/>
          </a:xfrm>
        </p:spPr>
        <p:txBody>
          <a:bodyPr>
            <a:normAutofit fontScale="92500" lnSpcReduction="20000"/>
          </a:bodyPr>
          <a:lstStyle/>
          <a:p>
            <a:r>
              <a:rPr lang="bg-BG" sz="1800" dirty="0" smtClean="0"/>
              <a:t>Годишен план;</a:t>
            </a:r>
          </a:p>
          <a:p>
            <a:r>
              <a:rPr lang="bg-BG" sz="1800" dirty="0" smtClean="0"/>
              <a:t>План за контролната дейност на Директора;</a:t>
            </a:r>
          </a:p>
          <a:p>
            <a:r>
              <a:rPr lang="bg-BG" sz="1800" dirty="0" smtClean="0"/>
              <a:t>План за квалификация на учителите;</a:t>
            </a:r>
          </a:p>
          <a:p>
            <a:r>
              <a:rPr lang="bg-BG" sz="1800" dirty="0" smtClean="0"/>
              <a:t>Седмично разписание на заниманията по ДОС и допълнителните занимания по интереси;</a:t>
            </a:r>
          </a:p>
          <a:p>
            <a:r>
              <a:rPr lang="bg-BG" sz="1800" dirty="0" smtClean="0"/>
              <a:t>Правилник за вътрешния ред;</a:t>
            </a:r>
          </a:p>
          <a:p>
            <a:r>
              <a:rPr lang="bg-BG" sz="1800" dirty="0" smtClean="0"/>
              <a:t>Правилник за дейността на детското заведение;</a:t>
            </a:r>
          </a:p>
          <a:p>
            <a:r>
              <a:rPr lang="bg-BG" sz="1800" dirty="0" smtClean="0"/>
              <a:t>Правилник за </a:t>
            </a:r>
            <a:r>
              <a:rPr lang="bg-BG" sz="1800" dirty="0" smtClean="0"/>
              <a:t>здравословни и </a:t>
            </a:r>
            <a:r>
              <a:rPr lang="bg-BG" sz="1800" dirty="0" smtClean="0"/>
              <a:t>безопасни условия на труд;</a:t>
            </a:r>
          </a:p>
          <a:p>
            <a:r>
              <a:rPr lang="bg-BG" sz="1800" dirty="0" smtClean="0"/>
              <a:t>Характеристики на работните места;</a:t>
            </a:r>
          </a:p>
          <a:p>
            <a:r>
              <a:rPr lang="bg-BG" sz="1800" dirty="0" smtClean="0"/>
              <a:t>Вътрешни правила за финансово управление и контрол;</a:t>
            </a:r>
          </a:p>
          <a:p>
            <a:r>
              <a:rPr lang="bg-BG" sz="1800" dirty="0" smtClean="0"/>
              <a:t>Вътрешни правила за работната заплата;</a:t>
            </a:r>
          </a:p>
          <a:p>
            <a:r>
              <a:rPr lang="bg-BG" sz="1800" dirty="0" smtClean="0"/>
              <a:t>Етичен кодекс;</a:t>
            </a:r>
          </a:p>
          <a:p>
            <a:r>
              <a:rPr lang="bg-BG" sz="1800" dirty="0" smtClean="0"/>
              <a:t>Правила за управление на риска;</a:t>
            </a:r>
          </a:p>
          <a:p>
            <a:r>
              <a:rPr lang="bg-BG" sz="1800" dirty="0" smtClean="0"/>
              <a:t>Правила за инвентаризация и ред за бракуване на материални активи;</a:t>
            </a:r>
          </a:p>
          <a:p>
            <a:r>
              <a:rPr lang="bg-BG" sz="1800" dirty="0" smtClean="0"/>
              <a:t>Правила за ползване на средства, определени за личностна квалификация на педагогическите кадри;</a:t>
            </a:r>
          </a:p>
          <a:p>
            <a:r>
              <a:rPr lang="bg-BG" sz="1800" dirty="0" smtClean="0"/>
              <a:t>Правила за получаване и управление на дарения;</a:t>
            </a:r>
          </a:p>
          <a:p>
            <a:endParaRPr lang="bg-BG" sz="1800" dirty="0" smtClean="0"/>
          </a:p>
        </p:txBody>
      </p:sp>
    </p:spTree>
  </p:cSld>
  <p:clrMapOvr>
    <a:masterClrMapping/>
  </p:clrMapOvr>
  <p:transition advClick="0" advTm="4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7467600" cy="6143668"/>
          </a:xfrm>
        </p:spPr>
        <p:txBody>
          <a:bodyPr>
            <a:normAutofit fontScale="92500" lnSpcReduction="10000"/>
          </a:bodyPr>
          <a:lstStyle/>
          <a:p>
            <a:r>
              <a:rPr lang="bg-BG" sz="1800" dirty="0" smtClean="0"/>
              <a:t>Правила за разделяне на отговорностите между служителите в детското заведение;</a:t>
            </a:r>
          </a:p>
          <a:p>
            <a:r>
              <a:rPr lang="bg-BG" sz="1800" dirty="0" smtClean="0"/>
              <a:t>Правила за </a:t>
            </a:r>
            <a:r>
              <a:rPr lang="bg-BG" sz="1800" dirty="0" smtClean="0"/>
              <a:t>разпространение сред </a:t>
            </a:r>
            <a:r>
              <a:rPr lang="bg-BG" sz="1800" dirty="0" smtClean="0"/>
              <a:t>заинтересованите служители на вътрешна информация и информация за родителите и обществеността;</a:t>
            </a:r>
          </a:p>
          <a:p>
            <a:r>
              <a:rPr lang="bg-BG" sz="1800" dirty="0" smtClean="0"/>
              <a:t>Правила за управление на човешкия ресурс; </a:t>
            </a:r>
          </a:p>
          <a:p>
            <a:r>
              <a:rPr lang="bg-BG" sz="1800" dirty="0" smtClean="0"/>
              <a:t>Правила за следене, докладване и разследване на нарушения, </a:t>
            </a:r>
            <a:r>
              <a:rPr lang="bg-BG" sz="1800" dirty="0"/>
              <a:t>отвътре – </a:t>
            </a:r>
            <a:r>
              <a:rPr lang="bg-BG" sz="1800" dirty="0" smtClean="0"/>
              <a:t>в колектива и </a:t>
            </a:r>
            <a:r>
              <a:rPr lang="bg-BG" sz="1800" dirty="0"/>
              <a:t>отвън – </a:t>
            </a:r>
            <a:r>
              <a:rPr lang="bg-BG" sz="1800" dirty="0" smtClean="0"/>
              <a:t>от родители;</a:t>
            </a:r>
          </a:p>
          <a:p>
            <a:r>
              <a:rPr lang="bg-BG" sz="1800" dirty="0" smtClean="0"/>
              <a:t>Насоки за финансово управление и контрол;</a:t>
            </a:r>
          </a:p>
          <a:p>
            <a:r>
              <a:rPr lang="bg-BG" sz="1800" dirty="0" smtClean="0"/>
              <a:t>Наредба за документооборота в детската градина;</a:t>
            </a:r>
          </a:p>
          <a:p>
            <a:r>
              <a:rPr lang="bg-BG" sz="1800" dirty="0" smtClean="0"/>
              <a:t>Наредба за работата на физкултурния салон;</a:t>
            </a:r>
          </a:p>
          <a:p>
            <a:r>
              <a:rPr lang="bg-BG" sz="1800" dirty="0" smtClean="0"/>
              <a:t>Наредба за работата на кухнята;</a:t>
            </a:r>
          </a:p>
          <a:p>
            <a:r>
              <a:rPr lang="bg-BG" sz="1800" dirty="0" smtClean="0"/>
              <a:t>Наредба за провеждане на дейности и извеждане на </a:t>
            </a:r>
            <a:r>
              <a:rPr lang="bg-BG" sz="1800" dirty="0" smtClean="0"/>
              <a:t>децата </a:t>
            </a:r>
            <a:r>
              <a:rPr lang="bg-BG" sz="1800" dirty="0" smtClean="0"/>
              <a:t>извън детската градина;</a:t>
            </a:r>
          </a:p>
          <a:p>
            <a:r>
              <a:rPr lang="bg-BG" sz="1800" dirty="0" smtClean="0"/>
              <a:t>Заповеди;</a:t>
            </a:r>
          </a:p>
          <a:p>
            <a:r>
              <a:rPr lang="bg-BG" sz="1800" dirty="0" smtClean="0"/>
              <a:t>Указания;</a:t>
            </a:r>
          </a:p>
          <a:p>
            <a:r>
              <a:rPr lang="bg-BG" sz="1800" dirty="0" smtClean="0"/>
              <a:t>Работни инструкции;</a:t>
            </a:r>
          </a:p>
          <a:p>
            <a:r>
              <a:rPr lang="bg-BG" sz="1800" dirty="0" smtClean="0"/>
              <a:t>Програми;</a:t>
            </a:r>
          </a:p>
          <a:p>
            <a:r>
              <a:rPr lang="bg-BG" sz="1800" dirty="0" smtClean="0"/>
              <a:t>Стратегии;</a:t>
            </a:r>
            <a:endParaRPr lang="bg-BG" sz="1800" dirty="0" smtClean="0"/>
          </a:p>
          <a:p>
            <a:r>
              <a:rPr lang="bg-BG" sz="1800" dirty="0" smtClean="0"/>
              <a:t>Детската градина провежда </a:t>
            </a:r>
            <a:r>
              <a:rPr lang="bg-BG" sz="1800" dirty="0" err="1" smtClean="0"/>
              <a:t>скрининг</a:t>
            </a:r>
            <a:r>
              <a:rPr lang="bg-BG" sz="1800" dirty="0" smtClean="0"/>
              <a:t> тест на деца до 3 години и 6 месеца.</a:t>
            </a:r>
          </a:p>
          <a:p>
            <a:endParaRPr lang="bg-BG" sz="1800" dirty="0" smtClean="0"/>
          </a:p>
          <a:p>
            <a:endParaRPr lang="bg-BG" sz="1800" dirty="0"/>
          </a:p>
        </p:txBody>
      </p:sp>
    </p:spTree>
  </p:cSld>
  <p:clrMapOvr>
    <a:masterClrMapping/>
  </p:clrMapOvr>
  <p:transition advClick="0" advTm="4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dirty="0" smtClean="0"/>
              <a:t>Действащи комисии и работни групи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bg-BG" sz="1800" dirty="0" smtClean="0"/>
              <a:t>Комисия за подбор и назначаване на персонал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1800" dirty="0" smtClean="0"/>
              <a:t>Постоянна комисия за защита при бедствия, аварии и </a:t>
            </a:r>
            <a:r>
              <a:rPr lang="bg-BG" sz="1800" dirty="0" smtClean="0"/>
              <a:t>катастрофи</a:t>
            </a:r>
            <a:endParaRPr lang="bg-BG" sz="1800" dirty="0" smtClean="0"/>
          </a:p>
          <a:p>
            <a:pPr marL="342900" indent="-342900">
              <a:buFont typeface="+mj-lt"/>
              <a:buAutoNum type="arabicPeriod"/>
            </a:pPr>
            <a:r>
              <a:rPr lang="bg-BG" sz="1800" dirty="0" smtClean="0"/>
              <a:t>Комисия по сигнали за нарушения на Етичния кодекс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1800" dirty="0" smtClean="0"/>
              <a:t>Комисия за извършване на оглед и констатации при аварии в сградата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1800" dirty="0" smtClean="0"/>
              <a:t>Група по условия на труд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1800" dirty="0" smtClean="0"/>
              <a:t>Противопожарно ядро и групи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1800" dirty="0" smtClean="0"/>
              <a:t>Отговорник за провеждане на инструктажи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1800" dirty="0" smtClean="0"/>
              <a:t>Отговорник за актуализиране на длъжностните характеристики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1800" dirty="0" smtClean="0"/>
              <a:t>Вътрешен финансов контрольор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1800" dirty="0" smtClean="0"/>
              <a:t>Комисия по безопасност на движението по пътищата</a:t>
            </a:r>
          </a:p>
          <a:p>
            <a:pPr marL="342900" indent="-342900">
              <a:buFont typeface="+mj-lt"/>
              <a:buAutoNum type="arabicPeriod"/>
            </a:pPr>
            <a:r>
              <a:rPr lang="bg-BG" sz="1800" dirty="0" smtClean="0"/>
              <a:t>Комисия по Нац. </a:t>
            </a:r>
            <a:r>
              <a:rPr lang="bg-BG" sz="1800" dirty="0" smtClean="0"/>
              <a:t>програма </a:t>
            </a:r>
            <a:r>
              <a:rPr lang="bg-BG" sz="1800" dirty="0" smtClean="0"/>
              <a:t>“Диференцирано плащане”</a:t>
            </a:r>
          </a:p>
          <a:p>
            <a:pPr marL="342900" indent="-342900">
              <a:buFont typeface="+mj-lt"/>
              <a:buAutoNum type="arabicPeriod"/>
            </a:pPr>
            <a:endParaRPr lang="bg-BG" sz="1800" dirty="0" smtClean="0"/>
          </a:p>
        </p:txBody>
      </p:sp>
    </p:spTree>
  </p:cSld>
  <p:clrMapOvr>
    <a:masterClrMapping/>
  </p:clrMapOvr>
  <p:transition advClick="0" advTm="4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467600" cy="583103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Комитет за оценка на риска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етика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даренията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Антикорупционна комисия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гражданска защита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професионално-творческите въпроси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пожарна безопасност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естетизация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физическо възпитание и спорт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безопасност на движението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хигиена и храненето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работа с родители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управление на качеството и самооценяване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Координационен съвет за справяне с насилието и тормоза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за работа с деца в риск и деца от уязвими групи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приобщаващо образование</a:t>
            </a:r>
          </a:p>
          <a:p>
            <a:pPr marL="457200" indent="-457200">
              <a:buFont typeface="+mj-lt"/>
              <a:buAutoNum type="arabicPeriod" startAt="12"/>
            </a:pPr>
            <a:r>
              <a:rPr lang="bg-BG" sz="1800" dirty="0" smtClean="0"/>
              <a:t>Комисия по превенция от ранно напускане на деца от подготвителните групи</a:t>
            </a:r>
            <a:endParaRPr lang="bg-BG" sz="1800" dirty="0"/>
          </a:p>
        </p:txBody>
      </p:sp>
    </p:spTree>
  </p:cSld>
  <p:clrMapOvr>
    <a:masterClrMapping/>
  </p:clrMapOvr>
  <p:transition advClick="0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Медицински персонал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bg-BG" sz="1800" dirty="0" smtClean="0"/>
              <a:t> Медицинският персонал в ДГ №15 “Райна Княгиня” участва в работата на Педагогическия </a:t>
            </a:r>
            <a:r>
              <a:rPr lang="bg-BG" sz="1800" dirty="0" smtClean="0"/>
              <a:t>съвет</a:t>
            </a:r>
            <a:r>
              <a:rPr lang="bg-BG" sz="1600" dirty="0"/>
              <a:t> </a:t>
            </a:r>
            <a:r>
              <a:rPr lang="bg-BG" sz="1600" dirty="0" smtClean="0"/>
              <a:t> –</a:t>
            </a:r>
            <a:r>
              <a:rPr lang="bg-BG" sz="1800" dirty="0" smtClean="0"/>
              <a:t> </a:t>
            </a:r>
            <a:r>
              <a:rPr lang="bg-BG" sz="1800" dirty="0" smtClean="0"/>
              <a:t>прави предложения, отчети и доклади, дава мнения за развитието на детското заведение. Медицинският персонал е в Здравен кабинет.</a:t>
            </a:r>
          </a:p>
          <a:p>
            <a:pPr>
              <a:buNone/>
            </a:pPr>
            <a:r>
              <a:rPr lang="bg-BG" sz="1800" dirty="0" smtClean="0"/>
              <a:t> Общи функции и отговорности: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Оборудва Здравен кабинет;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Поддържа спешен шкаф;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Грижи се за здравеопазването на децата;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Контролира санитарно-хигиенния режим;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Провежда </a:t>
            </a:r>
            <a:r>
              <a:rPr lang="bg-BG" sz="1800" dirty="0" err="1" smtClean="0"/>
              <a:t>закалителен</a:t>
            </a:r>
            <a:r>
              <a:rPr lang="bg-BG" sz="1800" dirty="0" smtClean="0"/>
              <a:t> режим на децата;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Следи за рационалното хранене;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Контролира спазването на НАСРР системата;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Провежда здравна информация и просвета;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Контролира спазването на здравословни и безопасни условия на труд;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Изготвя и поддържа медицинската документация;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Съхранява и прилага вътрешната нормативна уредба в детското заведение;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Контролира дейността на помощник-възпитателите;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Контролира дейността на кухнята;</a:t>
            </a:r>
          </a:p>
          <a:p>
            <a:pPr>
              <a:buFont typeface="Arial" pitchFamily="34" charset="0"/>
              <a:buChar char="•"/>
            </a:pPr>
            <a:r>
              <a:rPr lang="bg-BG" sz="1800" dirty="0" smtClean="0"/>
              <a:t>Защитава личните данни на децата.</a:t>
            </a:r>
          </a:p>
          <a:p>
            <a:pPr>
              <a:buFont typeface="Arial" pitchFamily="34" charset="0"/>
              <a:buChar char="•"/>
            </a:pPr>
            <a:endParaRPr lang="bg-BG" sz="1800" dirty="0" smtClean="0"/>
          </a:p>
        </p:txBody>
      </p:sp>
    </p:spTree>
  </p:cSld>
  <p:clrMapOvr>
    <a:masterClrMapping/>
  </p:clrMapOvr>
  <p:transition advClick="0" advTm="4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4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Помощник-възпитател</a:t>
            </a:r>
            <a:br>
              <a:rPr lang="bg-BG" dirty="0" smtClean="0"/>
            </a:br>
            <a:r>
              <a:rPr lang="bg-BG" dirty="0" smtClean="0"/>
              <a:t>Основни задължения на длъжността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bg-BG" sz="1800" dirty="0" smtClean="0"/>
              <a:t>За заемане на длъжността се изисква средно образование.</a:t>
            </a:r>
          </a:p>
          <a:p>
            <a:r>
              <a:rPr lang="bg-BG" sz="1800" dirty="0" smtClean="0"/>
              <a:t>Пом</a:t>
            </a:r>
            <a:r>
              <a:rPr lang="bg-BG" sz="1800" dirty="0"/>
              <a:t>.</a:t>
            </a:r>
            <a:r>
              <a:rPr lang="bg-BG" sz="1800" dirty="0" smtClean="0"/>
              <a:t>-възпитателят </a:t>
            </a:r>
            <a:r>
              <a:rPr lang="bg-BG" sz="1800" dirty="0" smtClean="0"/>
              <a:t>работи под прякото ръководство на учителя и медицинските сестри от Здравния кабинет.</a:t>
            </a:r>
          </a:p>
          <a:p>
            <a:r>
              <a:rPr lang="bg-BG" sz="1800" dirty="0" smtClean="0"/>
              <a:t>Отговаря съвместно с учителката за опазване здравето и живота на децата. </a:t>
            </a:r>
          </a:p>
          <a:p>
            <a:r>
              <a:rPr lang="bg-BG" sz="1800" dirty="0" smtClean="0"/>
              <a:t>Изпълнява задачи, свързани със санитарно-хигиенния режим в групата или в друг обект в детското заведение.</a:t>
            </a:r>
          </a:p>
          <a:p>
            <a:r>
              <a:rPr lang="bg-BG" sz="1800" dirty="0" smtClean="0"/>
              <a:t>Грижи се за правилното използване и опазване инвентара на групата.</a:t>
            </a:r>
          </a:p>
          <a:p>
            <a:r>
              <a:rPr lang="bg-BG" sz="1800" dirty="0" smtClean="0"/>
              <a:t>Сервира храната на </a:t>
            </a:r>
            <a:r>
              <a:rPr lang="bg-BG" sz="1800" dirty="0" smtClean="0"/>
              <a:t>децата </a:t>
            </a:r>
            <a:r>
              <a:rPr lang="bg-BG" sz="1800" dirty="0" smtClean="0"/>
              <a:t>като я разпределя докрай.</a:t>
            </a:r>
          </a:p>
          <a:p>
            <a:r>
              <a:rPr lang="bg-BG" sz="1800" dirty="0" smtClean="0"/>
              <a:t>Съдейства при изграждане на здравно-хигиенни, културни и трудови навици и умения на децата.</a:t>
            </a:r>
          </a:p>
          <a:p>
            <a:r>
              <a:rPr lang="bg-BG" sz="1800" dirty="0" smtClean="0"/>
              <a:t>Разговаря с децата на граматически правилен български език.</a:t>
            </a:r>
          </a:p>
          <a:p>
            <a:r>
              <a:rPr lang="bg-BG" sz="1800" dirty="0" smtClean="0"/>
              <a:t>Придружава учителката с децата при извеждането им на площадката или извън детската градина. </a:t>
            </a:r>
          </a:p>
          <a:p>
            <a:r>
              <a:rPr lang="bg-BG" sz="1800" dirty="0" smtClean="0"/>
              <a:t>Работи всеотдайно, дисциплинирано и отговорно.</a:t>
            </a:r>
          </a:p>
          <a:p>
            <a:r>
              <a:rPr lang="bg-BG" sz="1800" dirty="0" smtClean="0"/>
              <a:t>Спазва указанията на учителката по отношение на децата и реда в групата.</a:t>
            </a:r>
          </a:p>
          <a:p>
            <a:r>
              <a:rPr lang="bg-BG" sz="1800" dirty="0" smtClean="0"/>
              <a:t>Работи с работно облекло. Спазва високо ниво на лична хигиена.</a:t>
            </a:r>
          </a:p>
          <a:p>
            <a:r>
              <a:rPr lang="bg-BG" sz="1800" dirty="0" smtClean="0"/>
              <a:t>Съхранява препаратите за хигиена и дезинфекция в специален, заключен шкаф, недостъпен за деца.</a:t>
            </a:r>
          </a:p>
        </p:txBody>
      </p:sp>
    </p:spTree>
  </p:cSld>
  <p:clrMapOvr>
    <a:masterClrMapping/>
  </p:clrMapOvr>
  <p:transition advClick="0" advTm="4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5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Профил на педагогическия персонал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571184" cy="4873752"/>
          </a:xfrm>
        </p:spPr>
        <p:txBody>
          <a:bodyPr/>
          <a:lstStyle/>
          <a:p>
            <a:r>
              <a:rPr lang="bg-BG" dirty="0" smtClean="0"/>
              <a:t>Щатен педагогически персонал с висше </a:t>
            </a:r>
            <a:r>
              <a:rPr lang="bg-BG" dirty="0"/>
              <a:t>образование – </a:t>
            </a:r>
            <a:r>
              <a:rPr lang="bg-BG" dirty="0" smtClean="0"/>
              <a:t>12;</a:t>
            </a:r>
            <a:endParaRPr lang="bg-BG" dirty="0" smtClean="0"/>
          </a:p>
          <a:p>
            <a:r>
              <a:rPr lang="bg-BG" dirty="0" smtClean="0"/>
              <a:t>Щатен педагогически </a:t>
            </a:r>
            <a:r>
              <a:rPr lang="bg-BG" dirty="0"/>
              <a:t>персонал –“</a:t>
            </a:r>
            <a:r>
              <a:rPr lang="bg-BG" dirty="0" smtClean="0"/>
              <a:t>специалист/проф. бакалавър” или </a:t>
            </a:r>
            <a:r>
              <a:rPr lang="bg-BG" dirty="0" smtClean="0"/>
              <a:t>полувисше:1;</a:t>
            </a:r>
            <a:endParaRPr lang="bg-BG" dirty="0" smtClean="0"/>
          </a:p>
          <a:p>
            <a:r>
              <a:rPr lang="bg-BG" dirty="0" smtClean="0"/>
              <a:t>Щатен педагогически </a:t>
            </a:r>
            <a:r>
              <a:rPr lang="bg-BG" dirty="0"/>
              <a:t>персонал – </a:t>
            </a:r>
            <a:r>
              <a:rPr lang="bg-BG" dirty="0" smtClean="0"/>
              <a:t>средно образование: </a:t>
            </a:r>
            <a:r>
              <a:rPr lang="bg-BG" dirty="0" smtClean="0"/>
              <a:t>3;</a:t>
            </a:r>
            <a:endParaRPr lang="bg-BG" dirty="0" smtClean="0"/>
          </a:p>
          <a:p>
            <a:r>
              <a:rPr lang="bg-BG" dirty="0" smtClean="0"/>
              <a:t>Щатен педагогически персонал с професионална квалификация “Учител”: </a:t>
            </a:r>
            <a:r>
              <a:rPr lang="bg-BG" dirty="0" smtClean="0"/>
              <a:t>20;</a:t>
            </a:r>
            <a:endParaRPr lang="bg-BG" dirty="0" smtClean="0"/>
          </a:p>
          <a:p>
            <a:r>
              <a:rPr lang="bg-BG" dirty="0" smtClean="0"/>
              <a:t>Щатен педагогически персонал без ПКС: </a:t>
            </a:r>
            <a:r>
              <a:rPr lang="bg-BG" dirty="0" smtClean="0"/>
              <a:t>5;</a:t>
            </a:r>
            <a:endParaRPr lang="bg-BG" dirty="0" smtClean="0"/>
          </a:p>
          <a:p>
            <a:r>
              <a:rPr lang="bg-BG" dirty="0" smtClean="0"/>
              <a:t>Щатен педагогически персонал с Първа ПКС</a:t>
            </a:r>
            <a:r>
              <a:rPr lang="bg-BG" dirty="0" smtClean="0"/>
              <a:t>: 0.</a:t>
            </a:r>
            <a:endParaRPr lang="bg-BG" dirty="0" smtClean="0"/>
          </a:p>
        </p:txBody>
      </p:sp>
    </p:spTree>
  </p:cSld>
  <p:clrMapOvr>
    <a:masterClrMapping/>
  </p:clrMapOvr>
  <p:transition advClick="0" advTm="3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428604"/>
            <a:ext cx="8115328" cy="6045348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Щатен педагогически персонал с Втора ПКС: </a:t>
            </a:r>
            <a:r>
              <a:rPr lang="bg-BG" dirty="0" smtClean="0"/>
              <a:t>0;</a:t>
            </a:r>
            <a:endParaRPr lang="bg-BG" dirty="0" smtClean="0"/>
          </a:p>
          <a:p>
            <a:r>
              <a:rPr lang="bg-BG" dirty="0" smtClean="0"/>
              <a:t>Щатен педагогически персонал с Трета ПКС: </a:t>
            </a:r>
            <a:r>
              <a:rPr lang="bg-BG" dirty="0" smtClean="0"/>
              <a:t>2;</a:t>
            </a:r>
            <a:endParaRPr lang="bg-BG" dirty="0" smtClean="0"/>
          </a:p>
          <a:p>
            <a:r>
              <a:rPr lang="bg-BG" dirty="0" smtClean="0"/>
              <a:t>Щатен педагогически персонал с Четвърта ПКС: </a:t>
            </a:r>
            <a:r>
              <a:rPr lang="bg-BG" dirty="0" smtClean="0"/>
              <a:t>3;</a:t>
            </a:r>
            <a:endParaRPr lang="bg-BG" dirty="0" smtClean="0"/>
          </a:p>
          <a:p>
            <a:r>
              <a:rPr lang="bg-BG" dirty="0" smtClean="0"/>
              <a:t>Щатен педагогически персонал с Пета ПКС: </a:t>
            </a:r>
            <a:r>
              <a:rPr lang="bg-BG" dirty="0" smtClean="0"/>
              <a:t>6;</a:t>
            </a:r>
            <a:endParaRPr lang="bg-BG" dirty="0" smtClean="0"/>
          </a:p>
          <a:p>
            <a:r>
              <a:rPr lang="bg-BG" dirty="0" smtClean="0"/>
              <a:t>За 13 учители/ служители са въведени данни за чуждоезикови </a:t>
            </a:r>
            <a:r>
              <a:rPr lang="bg-BG" dirty="0" smtClean="0"/>
              <a:t>умения;</a:t>
            </a:r>
            <a:endParaRPr lang="bg-BG" dirty="0" smtClean="0"/>
          </a:p>
          <a:p>
            <a:r>
              <a:rPr lang="bg-BG" dirty="0" smtClean="0"/>
              <a:t>За 12 учители/ служители са въведени данни за компютърни </a:t>
            </a:r>
            <a:r>
              <a:rPr lang="bg-BG" dirty="0" smtClean="0"/>
              <a:t>умения;</a:t>
            </a:r>
            <a:endParaRPr lang="bg-BG" dirty="0" smtClean="0"/>
          </a:p>
          <a:p>
            <a:r>
              <a:rPr lang="bg-BG" dirty="0" smtClean="0"/>
              <a:t>16 учители/ служители са повишили квалификацията си след 2015г</a:t>
            </a:r>
            <a:r>
              <a:rPr lang="bg-BG" dirty="0" smtClean="0"/>
              <a:t>.;</a:t>
            </a:r>
            <a:endParaRPr lang="bg-BG" dirty="0" smtClean="0"/>
          </a:p>
          <a:p>
            <a:r>
              <a:rPr lang="bg-BG" dirty="0" smtClean="0"/>
              <a:t>1 учители/ служители са повишили квалификацията си в рамките на </a:t>
            </a:r>
            <a:r>
              <a:rPr lang="bg-BG" dirty="0" smtClean="0"/>
              <a:t>вътрешноинституционална квалификация.</a:t>
            </a:r>
            <a:endParaRPr lang="bg-BG" dirty="0" smtClean="0"/>
          </a:p>
          <a:p>
            <a:r>
              <a:rPr lang="bg-BG" dirty="0" smtClean="0"/>
              <a:t>16 учители/ служители са повишили квалификацията си в рамките на друга продължаваща </a:t>
            </a:r>
            <a:r>
              <a:rPr lang="bg-BG" dirty="0" smtClean="0"/>
              <a:t>квалификация.</a:t>
            </a:r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  <p:transition advClick="0" advTm="3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829576" cy="5831034"/>
          </a:xfrm>
        </p:spPr>
        <p:txBody>
          <a:bodyPr/>
          <a:lstStyle/>
          <a:p>
            <a:r>
              <a:rPr lang="bg-BG" dirty="0" smtClean="0"/>
              <a:t>16 учители/ служители са повишили квалификацията си в организационна форма с продължителност…</a:t>
            </a:r>
          </a:p>
          <a:p>
            <a:r>
              <a:rPr lang="bg-BG" dirty="0" smtClean="0"/>
              <a:t>14 учители/ служители са повишили квалификацията си в организационна форма с продължителност… </a:t>
            </a:r>
          </a:p>
          <a:p>
            <a:endParaRPr lang="bg-BG" dirty="0" smtClean="0"/>
          </a:p>
          <a:p>
            <a:pPr>
              <a:buNone/>
            </a:pPr>
            <a:r>
              <a:rPr lang="bg-BG" dirty="0" smtClean="0"/>
              <a:t>       “За учителя”</a:t>
            </a:r>
            <a:endParaRPr lang="bg-BG" dirty="0"/>
          </a:p>
        </p:txBody>
      </p:sp>
    </p:spTree>
  </p:cSld>
  <p:clrMapOvr>
    <a:masterClrMapping/>
  </p:clrMapOvr>
  <p:transition advClick="0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/>
          <p:cNvSpPr txBox="1"/>
          <p:nvPr/>
        </p:nvSpPr>
        <p:spPr>
          <a:xfrm>
            <a:off x="2214546" y="357166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Учим</a:t>
            </a:r>
            <a:endParaRPr lang="bg-BG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4" name="Контейнер за съдържание 17" descr="FB_IMG_15488677675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46028"/>
            <a:ext cx="2274680" cy="30329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онтейнер за съдържание 14" descr="received_829080317453963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479968"/>
            <a:ext cx="2256460" cy="2926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Контейнер за съдържание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3660811"/>
            <a:ext cx="2229400" cy="29718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Контейнер за съдържание 9" descr="received_10210520739406883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10" y="3660810"/>
            <a:ext cx="2286016" cy="29590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Картина 7" descr="g-37_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93273" y="1556792"/>
            <a:ext cx="2286016" cy="29404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3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156176" y="1071546"/>
            <a:ext cx="2736304" cy="4500594"/>
          </a:xfrm>
        </p:spPr>
        <p:txBody>
          <a:bodyPr>
            <a:normAutofit/>
          </a:bodyPr>
          <a:lstStyle/>
          <a:p>
            <a:r>
              <a:rPr lang="bg-BG" sz="2400" dirty="0" smtClean="0"/>
              <a:t>Активно сътрудничество между </a:t>
            </a:r>
            <a:r>
              <a:rPr lang="bg-BG" sz="2400" dirty="0" smtClean="0"/>
              <a:t>подготвителните </a:t>
            </a:r>
            <a:r>
              <a:rPr lang="bg-BG" sz="2400" dirty="0" smtClean="0"/>
              <a:t>групи и учителите от </a:t>
            </a:r>
            <a:r>
              <a:rPr lang="en-US" sz="2400" dirty="0" smtClean="0"/>
              <a:t>V </a:t>
            </a:r>
            <a:r>
              <a:rPr lang="bg-BG" sz="2400" dirty="0" smtClean="0"/>
              <a:t>ОУ “П. Славейков” </a:t>
            </a:r>
            <a:endParaRPr lang="bg-BG" sz="2400" dirty="0"/>
          </a:p>
        </p:txBody>
      </p:sp>
      <p:pic>
        <p:nvPicPr>
          <p:cNvPr id="5" name="Контейнер за съдържание 4" descr="20200920_12212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594590"/>
            <a:ext cx="5638800" cy="36878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3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accent1"/>
                </a:solidFill>
              </a:rPr>
              <a:t>Кои са нашите образователни направления?</a:t>
            </a:r>
            <a:endParaRPr lang="bg-BG" dirty="0">
              <a:solidFill>
                <a:schemeClr val="accent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419100" indent="-419100">
              <a:lnSpc>
                <a:spcPct val="90000"/>
              </a:lnSpc>
              <a:spcBef>
                <a:spcPts val="575"/>
              </a:spcBef>
              <a:buFont typeface="Wingdings" pitchFamily="2" charset="2"/>
              <a:buChar char="Ø"/>
            </a:pPr>
            <a:r>
              <a:rPr lang="bg-BG" altLang="en-US" dirty="0" smtClean="0">
                <a:latin typeface="Times New Roman" pitchFamily="18" charset="0"/>
              </a:rPr>
              <a:t>Български език и литература</a:t>
            </a:r>
          </a:p>
          <a:p>
            <a:pPr marL="419100" indent="-419100">
              <a:lnSpc>
                <a:spcPct val="90000"/>
              </a:lnSpc>
              <a:spcBef>
                <a:spcPts val="575"/>
              </a:spcBef>
              <a:buFont typeface="Wingdings" pitchFamily="2" charset="2"/>
              <a:buChar char="Ø"/>
            </a:pPr>
            <a:r>
              <a:rPr lang="bg-BG" altLang="en-US" dirty="0" smtClean="0">
                <a:latin typeface="Times New Roman" pitchFamily="18" charset="0"/>
              </a:rPr>
              <a:t>Математика</a:t>
            </a:r>
          </a:p>
          <a:p>
            <a:pPr marL="419100" indent="-419100">
              <a:lnSpc>
                <a:spcPct val="90000"/>
              </a:lnSpc>
              <a:spcBef>
                <a:spcPts val="575"/>
              </a:spcBef>
              <a:buFont typeface="Wingdings" pitchFamily="2" charset="2"/>
              <a:buChar char="Ø"/>
            </a:pPr>
            <a:r>
              <a:rPr lang="bg-BG" altLang="en-US" dirty="0" smtClean="0">
                <a:latin typeface="Times New Roman" pitchFamily="18" charset="0"/>
              </a:rPr>
              <a:t>Околен</a:t>
            </a:r>
            <a:r>
              <a:rPr lang="bg-BG" altLang="en-US" dirty="0" smtClean="0">
                <a:latin typeface="Times New Roman" pitchFamily="18" charset="0"/>
              </a:rPr>
              <a:t> </a:t>
            </a:r>
            <a:r>
              <a:rPr lang="bg-BG" altLang="en-US" dirty="0" smtClean="0">
                <a:latin typeface="Times New Roman" pitchFamily="18" charset="0"/>
              </a:rPr>
              <a:t>свят</a:t>
            </a:r>
          </a:p>
          <a:p>
            <a:pPr marL="419100" indent="-419100">
              <a:lnSpc>
                <a:spcPct val="90000"/>
              </a:lnSpc>
              <a:spcBef>
                <a:spcPts val="575"/>
              </a:spcBef>
              <a:buFont typeface="Wingdings" pitchFamily="2" charset="2"/>
              <a:buChar char="Ø"/>
            </a:pPr>
            <a:r>
              <a:rPr lang="bg-BG" altLang="en-US" dirty="0" smtClean="0">
                <a:latin typeface="Times New Roman" pitchFamily="18" charset="0"/>
              </a:rPr>
              <a:t>Изобразително </a:t>
            </a:r>
            <a:r>
              <a:rPr lang="bg-BG" altLang="en-US" dirty="0" smtClean="0">
                <a:latin typeface="Times New Roman" pitchFamily="18" charset="0"/>
              </a:rPr>
              <a:t>изкуство</a:t>
            </a:r>
          </a:p>
          <a:p>
            <a:pPr marL="419100" indent="-419100">
              <a:lnSpc>
                <a:spcPct val="90000"/>
              </a:lnSpc>
              <a:spcBef>
                <a:spcPts val="575"/>
              </a:spcBef>
              <a:buFont typeface="Wingdings" pitchFamily="2" charset="2"/>
              <a:buChar char="Ø"/>
            </a:pPr>
            <a:r>
              <a:rPr lang="bg-BG" altLang="en-US" dirty="0" smtClean="0">
                <a:latin typeface="Times New Roman" pitchFamily="18" charset="0"/>
              </a:rPr>
              <a:t>Конструктивно-технически и битови дейности</a:t>
            </a:r>
          </a:p>
          <a:p>
            <a:pPr marL="419100" indent="-419100">
              <a:lnSpc>
                <a:spcPct val="90000"/>
              </a:lnSpc>
              <a:spcBef>
                <a:spcPts val="575"/>
              </a:spcBef>
              <a:buFont typeface="Wingdings" pitchFamily="2" charset="2"/>
              <a:buChar char="Ø"/>
            </a:pPr>
            <a:r>
              <a:rPr lang="bg-BG" altLang="en-US" dirty="0" smtClean="0">
                <a:latin typeface="Times New Roman" pitchFamily="18" charset="0"/>
              </a:rPr>
              <a:t>Физическа култура</a:t>
            </a:r>
          </a:p>
          <a:p>
            <a:pPr marL="419100" indent="-419100">
              <a:lnSpc>
                <a:spcPct val="90000"/>
              </a:lnSpc>
              <a:spcBef>
                <a:spcPts val="575"/>
              </a:spcBef>
              <a:buFont typeface="Wingdings" pitchFamily="2" charset="2"/>
              <a:buChar char="Ø"/>
            </a:pPr>
            <a:r>
              <a:rPr lang="bg-BG" altLang="en-US" dirty="0" smtClean="0">
                <a:latin typeface="Times New Roman" pitchFamily="18" charset="0"/>
              </a:rPr>
              <a:t>Музика</a:t>
            </a:r>
            <a:endParaRPr lang="bg-BG" altLang="en-US" dirty="0" smtClean="0">
              <a:latin typeface="Times New Roman" pitchFamily="18" charset="0"/>
            </a:endParaRPr>
          </a:p>
          <a:p>
            <a:endParaRPr lang="bg-BG" dirty="0"/>
          </a:p>
        </p:txBody>
      </p:sp>
    </p:spTree>
  </p:cSld>
  <p:clrMapOvr>
    <a:masterClrMapping/>
  </p:clrMapOvr>
  <p:transition advClick="0" advTm="34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accent1"/>
                </a:solidFill>
              </a:rPr>
              <a:t>Един наш ден в детската градина</a:t>
            </a:r>
            <a:endParaRPr lang="bg-BG" dirty="0">
              <a:solidFill>
                <a:schemeClr val="accent1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580"/>
              </a:spcBef>
              <a:buSzPct val="85000"/>
              <a:buFont typeface="Wingdings" pitchFamily="2" charset="2"/>
              <a:buChar char="Ø"/>
              <a:defRPr/>
            </a:pPr>
            <a:r>
              <a:rPr lang="bg-BG" dirty="0" smtClean="0"/>
              <a:t> </a:t>
            </a:r>
            <a:r>
              <a:rPr lang="bg-BG" dirty="0"/>
              <a:t>7.00 – </a:t>
            </a:r>
            <a:r>
              <a:rPr lang="bg-BG" dirty="0" smtClean="0"/>
              <a:t>8.30 </a:t>
            </a:r>
            <a:r>
              <a:rPr lang="bg-BG" dirty="0"/>
              <a:t>– </a:t>
            </a:r>
            <a:r>
              <a:rPr lang="bg-BG" dirty="0" smtClean="0"/>
              <a:t>Прием на децата, свободни игри. Утринна гимнастика.</a:t>
            </a:r>
          </a:p>
          <a:p>
            <a:pPr>
              <a:spcBef>
                <a:spcPts val="580"/>
              </a:spcBef>
              <a:buSzPct val="85000"/>
              <a:buFont typeface="Wingdings" pitchFamily="2" charset="2"/>
              <a:buChar char="Ø"/>
              <a:defRPr/>
            </a:pPr>
            <a:r>
              <a:rPr lang="bg-BG" dirty="0" smtClean="0"/>
              <a:t>8.30 </a:t>
            </a:r>
            <a:r>
              <a:rPr lang="bg-BG" dirty="0"/>
              <a:t>– </a:t>
            </a:r>
            <a:r>
              <a:rPr lang="bg-BG" dirty="0" smtClean="0"/>
              <a:t>9.00 – </a:t>
            </a:r>
            <a:r>
              <a:rPr lang="bg-BG" dirty="0" smtClean="0"/>
              <a:t>Закуска</a:t>
            </a:r>
            <a:endParaRPr lang="bg-BG" dirty="0" smtClean="0"/>
          </a:p>
          <a:p>
            <a:pPr>
              <a:spcBef>
                <a:spcPts val="580"/>
              </a:spcBef>
              <a:buSzPct val="85000"/>
              <a:buFont typeface="Wingdings" pitchFamily="2" charset="2"/>
              <a:buChar char="Ø"/>
              <a:defRPr/>
            </a:pPr>
            <a:r>
              <a:rPr lang="bg-BG" dirty="0" smtClean="0"/>
              <a:t>9.00 </a:t>
            </a:r>
            <a:r>
              <a:rPr lang="bg-BG" dirty="0"/>
              <a:t>– 10.00 – </a:t>
            </a:r>
            <a:r>
              <a:rPr lang="bg-BG" dirty="0" smtClean="0"/>
              <a:t>Обучаващи ситуации. Игрово-познавателни и практически ситуации.</a:t>
            </a:r>
          </a:p>
          <a:p>
            <a:pPr>
              <a:spcBef>
                <a:spcPts val="580"/>
              </a:spcBef>
              <a:buSzPct val="85000"/>
              <a:buFont typeface="Wingdings" pitchFamily="2" charset="2"/>
              <a:buChar char="Ø"/>
              <a:defRPr/>
            </a:pPr>
            <a:r>
              <a:rPr lang="bg-BG" dirty="0" smtClean="0"/>
              <a:t>10.00 </a:t>
            </a:r>
            <a:r>
              <a:rPr lang="bg-BG" dirty="0"/>
              <a:t>– </a:t>
            </a:r>
            <a:r>
              <a:rPr lang="bg-BG" dirty="0" smtClean="0"/>
              <a:t>10.30 </a:t>
            </a:r>
            <a:r>
              <a:rPr lang="bg-BG" dirty="0"/>
              <a:t>– </a:t>
            </a:r>
            <a:r>
              <a:rPr lang="bg-BG" dirty="0" smtClean="0"/>
              <a:t>Подкрепителна закуска.</a:t>
            </a:r>
          </a:p>
          <a:p>
            <a:pPr>
              <a:spcBef>
                <a:spcPts val="580"/>
              </a:spcBef>
              <a:buSzPct val="85000"/>
              <a:buFont typeface="Wingdings" pitchFamily="2" charset="2"/>
              <a:buChar char="Ø"/>
              <a:defRPr/>
            </a:pPr>
            <a:r>
              <a:rPr lang="bg-BG" dirty="0" smtClean="0"/>
              <a:t>10.30 </a:t>
            </a:r>
            <a:r>
              <a:rPr lang="bg-BG" dirty="0"/>
              <a:t>– 11.30 – </a:t>
            </a:r>
            <a:r>
              <a:rPr lang="bg-BG" dirty="0" smtClean="0"/>
              <a:t>Игри и разходки на открито.</a:t>
            </a:r>
          </a:p>
          <a:p>
            <a:pPr>
              <a:spcBef>
                <a:spcPts val="580"/>
              </a:spcBef>
              <a:buSzPct val="85000"/>
              <a:buFont typeface="Wingdings" pitchFamily="2" charset="2"/>
              <a:buChar char="Ø"/>
              <a:defRPr/>
            </a:pPr>
            <a:r>
              <a:rPr lang="bg-BG" dirty="0" smtClean="0"/>
              <a:t>12.00 </a:t>
            </a:r>
            <a:r>
              <a:rPr lang="bg-BG" dirty="0"/>
              <a:t>– 13.00 – </a:t>
            </a:r>
            <a:r>
              <a:rPr lang="bg-BG" dirty="0" smtClean="0"/>
              <a:t>Подготовка за обяд</a:t>
            </a:r>
            <a:r>
              <a:rPr lang="bg-BG" dirty="0" smtClean="0"/>
              <a:t>. Обяд</a:t>
            </a:r>
            <a:r>
              <a:rPr lang="bg-BG" dirty="0" smtClean="0"/>
              <a:t>.</a:t>
            </a:r>
          </a:p>
          <a:p>
            <a:pPr>
              <a:spcBef>
                <a:spcPts val="580"/>
              </a:spcBef>
              <a:buSzPct val="85000"/>
              <a:buFont typeface="Wingdings" pitchFamily="2" charset="2"/>
              <a:buChar char="Ø"/>
              <a:defRPr/>
            </a:pPr>
            <a:r>
              <a:rPr lang="bg-BG" dirty="0" smtClean="0"/>
              <a:t>13.00 </a:t>
            </a:r>
            <a:r>
              <a:rPr lang="bg-BG" dirty="0"/>
              <a:t>– 15.00 – </a:t>
            </a:r>
            <a:r>
              <a:rPr lang="bg-BG" dirty="0" smtClean="0"/>
              <a:t>Следобеден сън.</a:t>
            </a:r>
          </a:p>
          <a:p>
            <a:pPr>
              <a:spcBef>
                <a:spcPts val="580"/>
              </a:spcBef>
              <a:buSzPct val="85000"/>
              <a:buFont typeface="Wingdings" pitchFamily="2" charset="2"/>
              <a:buChar char="Ø"/>
              <a:defRPr/>
            </a:pPr>
            <a:r>
              <a:rPr lang="bg-BG" dirty="0" smtClean="0"/>
              <a:t>15.30 </a:t>
            </a:r>
            <a:r>
              <a:rPr lang="bg-BG" dirty="0"/>
              <a:t>– 16.00 – </a:t>
            </a:r>
            <a:r>
              <a:rPr lang="bg-BG" dirty="0" smtClean="0"/>
              <a:t>Следобедна закуска.</a:t>
            </a:r>
          </a:p>
          <a:p>
            <a:pPr>
              <a:spcBef>
                <a:spcPts val="580"/>
              </a:spcBef>
              <a:buSzPct val="85000"/>
              <a:buFont typeface="Wingdings" pitchFamily="2" charset="2"/>
              <a:buChar char="Ø"/>
              <a:defRPr/>
            </a:pPr>
            <a:r>
              <a:rPr lang="bg-BG" dirty="0" smtClean="0"/>
              <a:t>16.00 </a:t>
            </a:r>
            <a:r>
              <a:rPr lang="bg-BG" dirty="0"/>
              <a:t>– 16.30 – </a:t>
            </a:r>
            <a:r>
              <a:rPr lang="bg-BG" dirty="0" smtClean="0"/>
              <a:t>Организирано групово занимание. Занимания по интереси. Ролеви игри. </a:t>
            </a:r>
          </a:p>
          <a:p>
            <a:pPr>
              <a:spcBef>
                <a:spcPts val="580"/>
              </a:spcBef>
              <a:buSzPct val="85000"/>
              <a:buFont typeface="Wingdings" pitchFamily="2" charset="2"/>
              <a:buChar char="Ø"/>
              <a:defRPr/>
            </a:pPr>
            <a:r>
              <a:rPr lang="bg-BG" dirty="0" smtClean="0"/>
              <a:t>16.30 </a:t>
            </a:r>
            <a:r>
              <a:rPr lang="bg-BG" dirty="0"/>
              <a:t>– </a:t>
            </a:r>
            <a:r>
              <a:rPr lang="bg-BG" dirty="0" smtClean="0"/>
              <a:t>19.00 </a:t>
            </a:r>
            <a:r>
              <a:rPr lang="bg-BG" dirty="0"/>
              <a:t>– </a:t>
            </a:r>
            <a:r>
              <a:rPr lang="bg-BG" dirty="0" smtClean="0"/>
              <a:t>Свободни игри. Изпращане на децата.</a:t>
            </a:r>
            <a:endParaRPr lang="en-US" dirty="0" smtClean="0"/>
          </a:p>
          <a:p>
            <a:endParaRPr lang="bg-BG" dirty="0"/>
          </a:p>
        </p:txBody>
      </p:sp>
    </p:spTree>
  </p:cSld>
  <p:clrMapOvr>
    <a:masterClrMapping/>
  </p:clrMapOvr>
  <p:transition advClick="0" advTm="4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6828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Седмично разписание</a:t>
            </a:r>
            <a:endParaRPr lang="bg-BG" dirty="0"/>
          </a:p>
        </p:txBody>
      </p:sp>
      <p:pic>
        <p:nvPicPr>
          <p:cNvPr id="7" name="Контейнер за съдържание 6" descr="viber_изображение_2020-09-29_20-46-13 (2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016892" y="1071546"/>
            <a:ext cx="4819878" cy="54022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3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Посещения на културни мероприятия</a:t>
            </a:r>
            <a:endParaRPr lang="bg-BG" dirty="0"/>
          </a:p>
        </p:txBody>
      </p:sp>
      <p:pic>
        <p:nvPicPr>
          <p:cNvPr id="4" name="Картина 3" descr="viber_изображение_2020-09-27_16-59-5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4143379"/>
            <a:ext cx="4286248" cy="24035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viber_изображение_2020-09-27_17-49-тгжэгт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44" y="1534926"/>
            <a:ext cx="4085209" cy="24065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Картина 5" descr="viber_изображение_2020-09-27_17-26-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4844" y="4134972"/>
            <a:ext cx="4085209" cy="241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Картина 6" descr="viber_изображение_2020-09-27_17-49-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1532712"/>
            <a:ext cx="4286248" cy="24110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3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3657600" cy="5243530"/>
          </a:xfrm>
        </p:spPr>
        <p:txBody>
          <a:bodyPr/>
          <a:lstStyle/>
          <a:p>
            <a:r>
              <a:rPr lang="bg-BG" dirty="0" smtClean="0"/>
              <a:t>Децата от нашата градина взимат активно участие в различни мероприятия! Например детска викторина, която се проведе в НЧ “Елин Пелин”, където също така пяха, веселиха се и разказваха за апостола на свободата Васил Левски.</a:t>
            </a:r>
          </a:p>
        </p:txBody>
      </p:sp>
      <p:pic>
        <p:nvPicPr>
          <p:cNvPr id="5" name="Контейнер за съдържание 4" descr="20200920_180034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071934" y="1643050"/>
            <a:ext cx="4457460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8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Почитане паметта на Васил Левски на 19 февруари</a:t>
            </a:r>
            <a:endParaRPr lang="bg-BG" dirty="0"/>
          </a:p>
        </p:txBody>
      </p:sp>
      <p:pic>
        <p:nvPicPr>
          <p:cNvPr id="4" name="Контейнер за съдържание 3" descr="20200919_13421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556792"/>
            <a:ext cx="7056000" cy="42979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Контейнер за съдържание 7" descr="20200919_13200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2941990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Контейнер за съдържание 6"/>
          <p:cNvSpPr>
            <a:spLocks noGrp="1"/>
          </p:cNvSpPr>
          <p:nvPr>
            <p:ph sz="quarter" idx="2"/>
          </p:nvPr>
        </p:nvSpPr>
        <p:spPr>
          <a:xfrm>
            <a:off x="6000760" y="642918"/>
            <a:ext cx="2786082" cy="5529282"/>
          </a:xfrm>
        </p:spPr>
        <p:txBody>
          <a:bodyPr>
            <a:normAutofit fontScale="92500" lnSpcReduction="10000"/>
          </a:bodyPr>
          <a:lstStyle/>
          <a:p>
            <a:r>
              <a:rPr lang="bg-BG" dirty="0" smtClean="0"/>
              <a:t>Във връзка с Денят на град Перник, децата от трета и четвърта група, заедно с техните учители и </a:t>
            </a:r>
            <a:r>
              <a:rPr lang="bg-BG" dirty="0" smtClean="0"/>
              <a:t>помощник-възпитатели </a:t>
            </a:r>
            <a:r>
              <a:rPr lang="bg-BG" dirty="0" smtClean="0"/>
              <a:t>посетиха Минния музей с подземната му част, което предизвика голям интерес и възторг у малчуганите. </a:t>
            </a:r>
            <a:endParaRPr lang="bg-BG" dirty="0"/>
          </a:p>
        </p:txBody>
      </p:sp>
      <p:pic>
        <p:nvPicPr>
          <p:cNvPr id="4" name="Картина 3" descr="20200919_132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142852"/>
            <a:ext cx="2857520" cy="3675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20200919_1327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14" y="4000504"/>
            <a:ext cx="4000496" cy="2689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4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</p:spPr>
        <p:txBody>
          <a:bodyPr/>
          <a:lstStyle/>
          <a:p>
            <a:pPr algn="ctr"/>
            <a:r>
              <a:rPr lang="bg-BG" dirty="0" smtClean="0"/>
              <a:t>Празнуваме</a:t>
            </a:r>
            <a:endParaRPr lang="bg-BG" dirty="0"/>
          </a:p>
        </p:txBody>
      </p:sp>
      <p:pic>
        <p:nvPicPr>
          <p:cNvPr id="4" name="Контейнер за съдържание 3" descr="20200919_13353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580112" y="123823"/>
            <a:ext cx="2664296" cy="38351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Картина 4" descr="IMG_50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1142983"/>
            <a:ext cx="4064038" cy="27093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Картина 5" descr="IMG_551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4036329"/>
            <a:ext cx="4105026" cy="26431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Картина 6" descr="20200919_1423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4036329"/>
            <a:ext cx="4064038" cy="26431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 advTm="3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571612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Съхраняване на българските </a:t>
            </a:r>
            <a:r>
              <a:rPr lang="bg-BG" dirty="0" smtClean="0"/>
              <a:t>традиции</a:t>
            </a:r>
            <a:r>
              <a:rPr lang="en-US" dirty="0"/>
              <a:t> – </a:t>
            </a:r>
            <a:r>
              <a:rPr lang="bg-BG" dirty="0" smtClean="0"/>
              <a:t>Бъдни </a:t>
            </a:r>
            <a:r>
              <a:rPr lang="bg-BG" dirty="0" smtClean="0"/>
              <a:t>вечер в детската градина</a:t>
            </a:r>
            <a:endParaRPr lang="bg-BG" dirty="0"/>
          </a:p>
        </p:txBody>
      </p:sp>
      <p:pic>
        <p:nvPicPr>
          <p:cNvPr id="7" name="Контейнер за съдържание 6" descr="20200919_13344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2000240"/>
            <a:ext cx="2857520" cy="38064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20200919_1334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57686" y="1556792"/>
            <a:ext cx="3643338" cy="24870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Контейнер за съдържание 8" descr="20200919_133601.jpg"/>
          <p:cNvPicPr>
            <a:picLocks noGrp="1" noChangeAspect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>
          <a:xfrm>
            <a:off x="4357686" y="4214314"/>
            <a:ext cx="3643338" cy="2451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Великденски концерт на сцената на ОДК 2019г.</a:t>
            </a:r>
            <a:endParaRPr lang="bg-BG" dirty="0"/>
          </a:p>
        </p:txBody>
      </p:sp>
      <p:pic>
        <p:nvPicPr>
          <p:cNvPr id="4" name="Контейнер за съдържание 3" descr="20200919_14233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0550" y="1600200"/>
            <a:ext cx="7857664" cy="4873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5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571480"/>
            <a:ext cx="3524243" cy="2643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Картина 2" descr="254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571480"/>
            <a:ext cx="3500462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Картина 3" descr="258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3714752"/>
            <a:ext cx="3714776" cy="2595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45821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00562" y="3714753"/>
            <a:ext cx="3714776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3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Успешно откриване на новата учебна година, изпълнено с много усмивки, песни и детски смях! </a:t>
            </a:r>
            <a:endParaRPr lang="bg-BG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784"/>
            <a:ext cx="6240693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Click="0" advTm="3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28604"/>
            <a:ext cx="4095746" cy="30718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14" y="1792660"/>
            <a:ext cx="3286148" cy="43815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Текстово поле 3"/>
          <p:cNvSpPr txBox="1"/>
          <p:nvPr/>
        </p:nvSpPr>
        <p:spPr>
          <a:xfrm>
            <a:off x="4929190" y="571480"/>
            <a:ext cx="30718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Посрещане на деца и учители с вкусна пита!</a:t>
            </a:r>
            <a:endParaRPr lang="bg-BG" sz="2400" dirty="0"/>
          </a:p>
        </p:txBody>
      </p:sp>
      <p:sp>
        <p:nvSpPr>
          <p:cNvPr id="5" name="Текстово поле 4"/>
          <p:cNvSpPr txBox="1"/>
          <p:nvPr/>
        </p:nvSpPr>
        <p:spPr>
          <a:xfrm>
            <a:off x="785786" y="4357694"/>
            <a:ext cx="31432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/>
              <a:t>Песни, танци, усмивки, пъстро хоро и много забавление!</a:t>
            </a:r>
            <a:endParaRPr lang="bg-BG" sz="2400" dirty="0"/>
          </a:p>
        </p:txBody>
      </p:sp>
    </p:spTree>
  </p:cSld>
  <p:clrMapOvr>
    <a:masterClrMapping/>
  </p:clrMapOvr>
  <p:transition advClick="0" advTm="37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Есенен празник “Тиквени вълшебства” </a:t>
            </a:r>
            <a:endParaRPr lang="bg-BG" dirty="0"/>
          </a:p>
        </p:txBody>
      </p:sp>
      <p:pic>
        <p:nvPicPr>
          <p:cNvPr id="4" name="Контейнер за съдържание 3" descr="20200919_15225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3356992"/>
            <a:ext cx="5143536" cy="3241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онтейнер за съдържание 3" descr="20200919_15233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63888" y="1137122"/>
            <a:ext cx="5055461" cy="31432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ов контейнер 5"/>
          <p:cNvSpPr>
            <a:spLocks noGrp="1"/>
          </p:cNvSpPr>
          <p:nvPr>
            <p:ph type="body" idx="2"/>
          </p:nvPr>
        </p:nvSpPr>
        <p:spPr>
          <a:xfrm>
            <a:off x="6357950" y="928670"/>
            <a:ext cx="2357454" cy="4857784"/>
          </a:xfrm>
        </p:spPr>
        <p:txBody>
          <a:bodyPr>
            <a:normAutofit/>
          </a:bodyPr>
          <a:lstStyle/>
          <a:p>
            <a:r>
              <a:rPr lang="bg-BG" sz="2400" dirty="0" smtClean="0"/>
              <a:t>ДГ “Райна </a:t>
            </a:r>
            <a:r>
              <a:rPr lang="bg-BG" sz="2400" dirty="0" smtClean="0"/>
              <a:t>Княгиня”</a:t>
            </a:r>
            <a:r>
              <a:rPr lang="en-US" sz="2400" dirty="0" smtClean="0"/>
              <a:t>, </a:t>
            </a:r>
            <a:r>
              <a:rPr lang="bg-BG" sz="2400" dirty="0" smtClean="0"/>
              <a:t>заедно </a:t>
            </a:r>
            <a:r>
              <a:rPr lang="bg-BG" sz="2400" dirty="0" smtClean="0"/>
              <a:t>с ДГ “Пролет</a:t>
            </a:r>
            <a:r>
              <a:rPr lang="bg-BG" sz="2400" dirty="0" smtClean="0"/>
              <a:t>”</a:t>
            </a:r>
            <a:r>
              <a:rPr lang="en-US" sz="2400" dirty="0" smtClean="0"/>
              <a:t>,</a:t>
            </a:r>
            <a:r>
              <a:rPr lang="bg-BG" sz="2400" dirty="0" smtClean="0"/>
              <a:t> </a:t>
            </a:r>
            <a:r>
              <a:rPr lang="bg-BG" sz="2400" dirty="0" smtClean="0"/>
              <a:t>взеха участие в празник, посветен на </a:t>
            </a:r>
            <a:r>
              <a:rPr lang="bg-BG" sz="2400" dirty="0" smtClean="0"/>
              <a:t>90</a:t>
            </a:r>
            <a:r>
              <a:rPr lang="en-US" sz="2400" dirty="0" smtClean="0"/>
              <a:t>-</a:t>
            </a:r>
            <a:r>
              <a:rPr lang="bg-BG" sz="2400" dirty="0" smtClean="0"/>
              <a:t> </a:t>
            </a:r>
            <a:r>
              <a:rPr lang="bg-BG" sz="2400" dirty="0" smtClean="0"/>
              <a:t>годишнината </a:t>
            </a:r>
            <a:r>
              <a:rPr lang="bg-BG" sz="2400" dirty="0" smtClean="0"/>
              <a:t>от</a:t>
            </a:r>
            <a:r>
              <a:rPr lang="en-US" sz="2400" dirty="0" smtClean="0"/>
              <a:t> </a:t>
            </a:r>
            <a:r>
              <a:rPr lang="bg-BG" sz="2400" dirty="0" smtClean="0"/>
              <a:t>обявяването </a:t>
            </a:r>
            <a:r>
              <a:rPr lang="bg-BG" sz="2400" dirty="0" smtClean="0"/>
              <a:t>на Перник за град.</a:t>
            </a:r>
            <a:endParaRPr lang="bg-BG" sz="2400" dirty="0"/>
          </a:p>
        </p:txBody>
      </p:sp>
      <p:pic>
        <p:nvPicPr>
          <p:cNvPr id="7" name="Контейнер за съдържание 6" descr="20200919_15063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44425" y="260648"/>
            <a:ext cx="4511724" cy="3114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Контейнер за съдържание 3" descr="20200919_1424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3573016"/>
            <a:ext cx="4536504" cy="3092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7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Вълшебен празник по случай Никулден в детската градина</a:t>
            </a:r>
            <a:endParaRPr lang="bg-BG" dirty="0"/>
          </a:p>
        </p:txBody>
      </p:sp>
      <p:pic>
        <p:nvPicPr>
          <p:cNvPr id="4" name="Контейнер за съдържание 3" descr="20200920_12210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20414" y="1600200"/>
            <a:ext cx="7523485" cy="48736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ов контейнер 7"/>
          <p:cNvSpPr>
            <a:spLocks noGrp="1"/>
          </p:cNvSpPr>
          <p:nvPr>
            <p:ph type="body" idx="2"/>
          </p:nvPr>
        </p:nvSpPr>
        <p:spPr>
          <a:xfrm>
            <a:off x="6215074" y="857232"/>
            <a:ext cx="2500330" cy="4714908"/>
          </a:xfrm>
        </p:spPr>
        <p:txBody>
          <a:bodyPr>
            <a:noAutofit/>
          </a:bodyPr>
          <a:lstStyle/>
          <a:p>
            <a:r>
              <a:rPr lang="bg-BG" sz="2400" dirty="0" smtClean="0"/>
              <a:t>По повод Световната седмица на </a:t>
            </a:r>
            <a:r>
              <a:rPr lang="bg-BG" sz="2400" dirty="0" smtClean="0"/>
              <a:t>мобилност</a:t>
            </a:r>
            <a:r>
              <a:rPr lang="bg-BG" sz="2400" dirty="0" smtClean="0"/>
              <a:t>та</a:t>
            </a:r>
            <a:r>
              <a:rPr lang="bg-BG" sz="2400" dirty="0" smtClean="0"/>
              <a:t>, </a:t>
            </a:r>
            <a:r>
              <a:rPr lang="bg-BG" sz="2400" dirty="0" smtClean="0"/>
              <a:t>двете подготвителни групи и техните учители направиха екскурзия до градския парк, придвижвайки се пеша.</a:t>
            </a:r>
            <a:endParaRPr lang="bg-BG" sz="2400" dirty="0"/>
          </a:p>
        </p:txBody>
      </p:sp>
      <p:pic>
        <p:nvPicPr>
          <p:cNvPr id="9" name="Контейнер за съдържание 8" descr="20200920_121952 (1)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568540"/>
            <a:ext cx="5638800" cy="3739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4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1500174"/>
            <a:ext cx="2471726" cy="4672026"/>
          </a:xfrm>
        </p:spPr>
        <p:txBody>
          <a:bodyPr/>
          <a:lstStyle/>
          <a:p>
            <a:r>
              <a:rPr lang="bg-BG" dirty="0" smtClean="0"/>
              <a:t>Игри и забавления в градския парк по повод Световната седмица за </a:t>
            </a:r>
            <a:r>
              <a:rPr lang="bg-BG" dirty="0" smtClean="0"/>
              <a:t>мобилността.</a:t>
            </a:r>
            <a:endParaRPr lang="bg-BG" dirty="0"/>
          </a:p>
        </p:txBody>
      </p:sp>
      <p:pic>
        <p:nvPicPr>
          <p:cNvPr id="5" name="Контейнер за съдържание 4" descr="20200920_122037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987824" y="908720"/>
            <a:ext cx="5643603" cy="4714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Откриване на Детска маскарадна щафета “Да бъде” </a:t>
            </a:r>
            <a:r>
              <a:rPr lang="bg-BG" dirty="0" err="1" smtClean="0"/>
              <a:t>Сурва</a:t>
            </a:r>
            <a:r>
              <a:rPr lang="bg-BG" dirty="0" smtClean="0"/>
              <a:t> 2020г.</a:t>
            </a:r>
            <a:endParaRPr lang="bg-BG" dirty="0"/>
          </a:p>
        </p:txBody>
      </p:sp>
      <p:pic>
        <p:nvPicPr>
          <p:cNvPr id="4" name="Контейнер за съдържание 3" descr="6952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785926"/>
            <a:ext cx="4390029" cy="31861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5846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1960" y="3071810"/>
            <a:ext cx="4476749" cy="3357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5864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4786346" cy="3414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Контейнер за съдържание 3" descr="2545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6732" y="3284984"/>
            <a:ext cx="4842791" cy="33997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4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856415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785794"/>
            <a:ext cx="7572396" cy="56792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27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FB_IMG_160209259727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85728"/>
            <a:ext cx="4152763" cy="2857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Картина 2" descr="FB_IMG_16020925914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285728"/>
            <a:ext cx="4214842" cy="2857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Картина 3" descr="FB_IMG_16020925854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3500438"/>
            <a:ext cx="4214842" cy="31611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Картина 4" descr="FB_IMG_160209258220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3500438"/>
            <a:ext cx="4143404" cy="31789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 advTm="2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50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14290"/>
            <a:ext cx="4214842" cy="29051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Картина 2" descr="IMG_50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214289"/>
            <a:ext cx="4429124" cy="2928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Картина 3" descr="FB_IMG_160209332126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844" y="3214686"/>
            <a:ext cx="4286280" cy="348260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Картина 4" descr="g-15_m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949116" y="3179089"/>
            <a:ext cx="3071834" cy="36433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advClick="0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57200" y="928670"/>
            <a:ext cx="2900354" cy="4357718"/>
          </a:xfrm>
        </p:spPr>
        <p:txBody>
          <a:bodyPr/>
          <a:lstStyle/>
          <a:p>
            <a:endParaRPr lang="bg-BG" dirty="0" smtClean="0"/>
          </a:p>
          <a:p>
            <a:endParaRPr lang="bg-BG" dirty="0" smtClean="0"/>
          </a:p>
          <a:p>
            <a:r>
              <a:rPr lang="bg-BG" dirty="0" smtClean="0"/>
              <a:t>Посрещане на </a:t>
            </a:r>
            <a:r>
              <a:rPr lang="bg-BG" dirty="0" err="1" smtClean="0"/>
              <a:t>Сурва</a:t>
            </a:r>
            <a:r>
              <a:rPr lang="bg-BG" dirty="0" smtClean="0"/>
              <a:t>! </a:t>
            </a:r>
          </a:p>
          <a:p>
            <a:pPr>
              <a:buNone/>
            </a:pPr>
            <a:r>
              <a:rPr lang="bg-BG" dirty="0" smtClean="0"/>
              <a:t>“</a:t>
            </a:r>
            <a:r>
              <a:rPr lang="bg-BG" dirty="0" err="1" smtClean="0"/>
              <a:t>Сурва</a:t>
            </a:r>
            <a:r>
              <a:rPr lang="bg-BG" dirty="0" smtClean="0"/>
              <a:t>, </a:t>
            </a:r>
            <a:r>
              <a:rPr lang="bg-BG" dirty="0" err="1" smtClean="0"/>
              <a:t>сурва</a:t>
            </a:r>
            <a:r>
              <a:rPr lang="bg-BG" dirty="0" smtClean="0"/>
              <a:t>, весела година! Догодина, до </a:t>
            </a:r>
            <a:r>
              <a:rPr lang="bg-BG" dirty="0" err="1" smtClean="0"/>
              <a:t>амина</a:t>
            </a:r>
            <a:r>
              <a:rPr lang="bg-BG" dirty="0" smtClean="0"/>
              <a:t>!”</a:t>
            </a:r>
            <a:endParaRPr lang="bg-BG" dirty="0"/>
          </a:p>
        </p:txBody>
      </p:sp>
      <p:pic>
        <p:nvPicPr>
          <p:cNvPr id="5" name="Контейнер за съдържание 4" descr="20200920_12222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3635896" y="548680"/>
            <a:ext cx="4428000" cy="5408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Click="0" advTm="24000">
    <p:wipe dir="r"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Спортуваме</a:t>
            </a:r>
            <a:endParaRPr lang="bg-BG" dirty="0"/>
          </a:p>
        </p:txBody>
      </p:sp>
      <p:pic>
        <p:nvPicPr>
          <p:cNvPr id="4" name="Picture 1" descr="C:\Users\User\Downloads\61114056_896577670704197_8981124834704490496_n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429000"/>
            <a:ext cx="3143273" cy="30718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C:\Users\User\Downloads\60475844_359778461562879_344543522025635840_n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786190"/>
            <a:ext cx="4000528" cy="2928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 descr="C:\Users\User\Downloads\60561437_1002525139954533_4087045721587449856_n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7566" y="0"/>
            <a:ext cx="284612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5" descr="C:\Users\User\Downloads\61186599_880641148943376_2037517263858302976_n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88057" y="1052736"/>
            <a:ext cx="2786082" cy="32727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3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Ежегодно участие в спортен празник в зала Борис </a:t>
            </a:r>
            <a:r>
              <a:rPr lang="bg-BG" dirty="0" err="1" smtClean="0"/>
              <a:t>Гюдеров</a:t>
            </a:r>
            <a:endParaRPr lang="bg-BG" dirty="0"/>
          </a:p>
        </p:txBody>
      </p:sp>
      <p:pic>
        <p:nvPicPr>
          <p:cNvPr id="4" name="Контейнер за съдържание 3" descr="56953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1714488"/>
            <a:ext cx="4000529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5894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5960" y="2996952"/>
            <a:ext cx="3976683" cy="30243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3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онтейнер за съдържание 9" descr="C:\Users\lenovo\Desktop\С. Петрова\СНИМКИ\спортен празник\20190515_095452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8215940" cy="5715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 descr="viber_изображение_2020-09-29_13-38-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199" y="1857364"/>
            <a:ext cx="2710289" cy="48164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viber_изображение_2020-09-29_13-37-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1802" y="214289"/>
            <a:ext cx="2571768" cy="4570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Картина 5" descr="viber_изображение_2020-09-29_13-37-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29322" y="1428736"/>
            <a:ext cx="2536043" cy="50720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2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Участие в лекоатлетически турнир на национално ниво в гр. Луковит</a:t>
            </a:r>
            <a:endParaRPr lang="bg-BG" dirty="0"/>
          </a:p>
        </p:txBody>
      </p:sp>
      <p:pic>
        <p:nvPicPr>
          <p:cNvPr id="5" name="Контейнер за съдържание 4" descr="20200919_14470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600200"/>
            <a:ext cx="3786214" cy="4972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онтейнер за съдържание 5" descr="20200919_144639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00562" y="1600200"/>
            <a:ext cx="3857652" cy="4972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27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…И се забавляваме</a:t>
            </a:r>
            <a:endParaRPr lang="bg-BG" dirty="0"/>
          </a:p>
        </p:txBody>
      </p:sp>
      <p:pic>
        <p:nvPicPr>
          <p:cNvPr id="4" name="Контейнер за съдържание 3" descr="FB_IMG_1600687660369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69992"/>
            <a:ext cx="2487220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FB_IMG_160068463342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501008"/>
            <a:ext cx="2509850" cy="2866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FB_IMG_16006857226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428736"/>
            <a:ext cx="2428892" cy="2866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2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C:\Users\lenovo\Desktop\С. Петрова\СНИМКИ\IMG_20181128_0923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06" y="-1"/>
            <a:ext cx="3451864" cy="21207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Картина 2" descr="C:\Users\lenovo\Desktop\С. Петрова\СНИМКИ\IMG_20181105_15552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62" y="0"/>
            <a:ext cx="3592182" cy="2219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Картина 3" descr="C:\Users\lenovo\Desktop\С. Петрова\СНИМКИ\IMG_20180329_10092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206" y="4551590"/>
            <a:ext cx="3635896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Картина 4" descr="C:\Users\lenovo\Desktop\С. Петрова\СНИМКИ\IMG_20180518_101215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49288" y="4572732"/>
            <a:ext cx="3643338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Картина 5" descr="viber_изображение_2020-09-29_09-18-4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14678" y="1857364"/>
            <a:ext cx="2589628" cy="34528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2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Реализирани проекти:</a:t>
            </a:r>
            <a:br>
              <a:rPr lang="bg-BG" dirty="0" smtClean="0"/>
            </a:br>
            <a:endParaRPr lang="bg-BG" dirty="0"/>
          </a:p>
        </p:txBody>
      </p:sp>
      <p:pic>
        <p:nvPicPr>
          <p:cNvPr id="5" name="Picture 2" descr="C:\Users\CDG15\Desktop\ДГ № 15\received_1739204199450361.jpe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857620" y="1600200"/>
            <a:ext cx="4643469" cy="4873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Текстово поле 5"/>
          <p:cNvSpPr txBox="1"/>
          <p:nvPr/>
        </p:nvSpPr>
        <p:spPr>
          <a:xfrm>
            <a:off x="571472" y="3071810"/>
            <a:ext cx="285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dirty="0" smtClean="0"/>
              <a:t>ПУДООС</a:t>
            </a:r>
          </a:p>
          <a:p>
            <a:r>
              <a:rPr lang="bg-BG" sz="3600" dirty="0" smtClean="0"/>
              <a:t>201</a:t>
            </a:r>
            <a:r>
              <a:rPr lang="en-US" sz="3600" dirty="0" smtClean="0"/>
              <a:t>6</a:t>
            </a:r>
            <a:r>
              <a:rPr lang="bg-BG" sz="3600" dirty="0" smtClean="0"/>
              <a:t>/201</a:t>
            </a:r>
            <a:r>
              <a:rPr lang="en-US" sz="3600" dirty="0" smtClean="0"/>
              <a:t>7</a:t>
            </a:r>
            <a:r>
              <a:rPr lang="bg-BG" sz="3600" dirty="0" smtClean="0"/>
              <a:t>г.</a:t>
            </a:r>
            <a:endParaRPr lang="bg-BG" sz="3600" dirty="0"/>
          </a:p>
        </p:txBody>
      </p:sp>
    </p:spTree>
  </p:cSld>
  <p:clrMapOvr>
    <a:masterClrMapping/>
  </p:clrMapOvr>
  <p:transition advClick="0" advTm="33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868478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МОСВ И ПУДООС</a:t>
            </a:r>
            <a:br>
              <a:rPr lang="bg-BG" dirty="0" smtClean="0"/>
            </a:br>
            <a:r>
              <a:rPr lang="bg-BG" dirty="0" smtClean="0"/>
              <a:t>НАЦИОНАЛНА КАМПАНИЯ ЗА ЧИСТА ОКОЛНА СРЕДА 2019Г. </a:t>
            </a:r>
            <a:br>
              <a:rPr lang="bg-BG" dirty="0" smtClean="0"/>
            </a:br>
            <a:r>
              <a:rPr lang="bg-BG" dirty="0" smtClean="0"/>
              <a:t>НА ТЕМА: “ОБИЧАМ </a:t>
            </a:r>
            <a:r>
              <a:rPr lang="bg-BG" dirty="0" smtClean="0"/>
              <a:t>ПРИРОДАТА</a:t>
            </a:r>
            <a:r>
              <a:rPr lang="en-US" dirty="0"/>
              <a:t> –</a:t>
            </a:r>
            <a:r>
              <a:rPr lang="bg-BG" dirty="0" smtClean="0"/>
              <a:t> </a:t>
            </a:r>
            <a:r>
              <a:rPr lang="bg-BG" dirty="0" smtClean="0"/>
              <a:t>И АЗ УЧАСТВАМ” </a:t>
            </a:r>
            <a:endParaRPr lang="bg-BG" dirty="0"/>
          </a:p>
        </p:txBody>
      </p:sp>
      <p:pic>
        <p:nvPicPr>
          <p:cNvPr id="4" name="Контейнер за съдържание 3" descr="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2276872"/>
            <a:ext cx="7500990" cy="4429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4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sz="quarter" idx="1"/>
          </p:nvPr>
        </p:nvSpPr>
        <p:spPr>
          <a:xfrm>
            <a:off x="428596" y="357166"/>
            <a:ext cx="7786742" cy="107157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bg-BG" dirty="0" smtClean="0"/>
          </a:p>
          <a:p>
            <a:r>
              <a:rPr lang="bg-BG" dirty="0" smtClean="0"/>
              <a:t>Име на проекта:</a:t>
            </a:r>
          </a:p>
          <a:p>
            <a:pPr>
              <a:buNone/>
            </a:pPr>
            <a:r>
              <a:rPr lang="bg-BG" dirty="0" smtClean="0"/>
              <a:t>“С природата в тандем, </a:t>
            </a:r>
            <a:r>
              <a:rPr lang="bg-BG" dirty="0" smtClean="0"/>
              <a:t>еко</a:t>
            </a:r>
            <a:r>
              <a:rPr lang="en-US" dirty="0"/>
              <a:t> –</a:t>
            </a:r>
            <a:r>
              <a:rPr lang="bg-BG" dirty="0" smtClean="0"/>
              <a:t> </a:t>
            </a:r>
            <a:r>
              <a:rPr lang="bg-BG" dirty="0" smtClean="0"/>
              <a:t>кът ще създадем” </a:t>
            </a:r>
          </a:p>
        </p:txBody>
      </p:sp>
      <p:pic>
        <p:nvPicPr>
          <p:cNvPr id="5" name="Контейнер за съдържание 4" descr="12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72816"/>
            <a:ext cx="7930188" cy="4714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4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/>
          <p:cNvSpPr>
            <a:spLocks noGrp="1"/>
          </p:cNvSpPr>
          <p:nvPr>
            <p:ph type="body" sz="quarter" idx="1"/>
          </p:nvPr>
        </p:nvSpPr>
        <p:spPr>
          <a:xfrm>
            <a:off x="457200" y="428604"/>
            <a:ext cx="3657600" cy="928694"/>
          </a:xfrm>
        </p:spPr>
        <p:txBody>
          <a:bodyPr/>
          <a:lstStyle/>
          <a:p>
            <a:r>
              <a:rPr lang="bg-BG" dirty="0" smtClean="0"/>
              <a:t>Преди</a:t>
            </a:r>
            <a:endParaRPr lang="bg-BG" dirty="0"/>
          </a:p>
        </p:txBody>
      </p:sp>
      <p:pic>
        <p:nvPicPr>
          <p:cNvPr id="8" name="Контейнер за съдържание 7" descr="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214282" y="1928802"/>
            <a:ext cx="4071966" cy="32146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Текстов контейнер 5"/>
          <p:cNvSpPr>
            <a:spLocks noGrp="1"/>
          </p:cNvSpPr>
          <p:nvPr>
            <p:ph type="body" sz="quarter" idx="3"/>
          </p:nvPr>
        </p:nvSpPr>
        <p:spPr>
          <a:xfrm>
            <a:off x="4343400" y="428604"/>
            <a:ext cx="3657600" cy="928694"/>
          </a:xfrm>
        </p:spPr>
        <p:txBody>
          <a:bodyPr/>
          <a:lstStyle/>
          <a:p>
            <a:r>
              <a:rPr lang="bg-BG" dirty="0" smtClean="0"/>
              <a:t>След</a:t>
            </a:r>
            <a:endParaRPr lang="bg-BG" dirty="0"/>
          </a:p>
        </p:txBody>
      </p:sp>
      <p:pic>
        <p:nvPicPr>
          <p:cNvPr id="9" name="Контейнер за съдържание 8" descr="58743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427984" y="1916832"/>
            <a:ext cx="4104456" cy="3240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4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build="p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215074" y="274320"/>
            <a:ext cx="2500330" cy="4983480"/>
          </a:xfrm>
        </p:spPr>
        <p:txBody>
          <a:bodyPr>
            <a:normAutofit/>
          </a:bodyPr>
          <a:lstStyle/>
          <a:p>
            <a:r>
              <a:rPr lang="bg-BG" sz="2400" dirty="0" smtClean="0"/>
              <a:t>Откриване на съоръжение за игра и цветна градинка по </a:t>
            </a:r>
            <a:r>
              <a:rPr lang="bg-BG" sz="2400" dirty="0" smtClean="0"/>
              <a:t>Проект ПУДООС</a:t>
            </a:r>
            <a:r>
              <a:rPr lang="en-US" sz="2400" dirty="0"/>
              <a:t> </a:t>
            </a:r>
            <a:r>
              <a:rPr lang="bg-BG" sz="2400" dirty="0" smtClean="0"/>
              <a:t>Национална </a:t>
            </a:r>
            <a:r>
              <a:rPr lang="bg-BG" sz="2400" dirty="0" smtClean="0"/>
              <a:t>кампания  “За чиста околна среда” на тема “Обичам </a:t>
            </a:r>
            <a:r>
              <a:rPr lang="bg-BG" sz="2400" dirty="0" smtClean="0"/>
              <a:t>природата</a:t>
            </a:r>
            <a:r>
              <a:rPr lang="en-US" sz="2400" dirty="0"/>
              <a:t> –</a:t>
            </a:r>
            <a:r>
              <a:rPr lang="bg-BG" sz="2400" dirty="0" smtClean="0"/>
              <a:t> </a:t>
            </a:r>
            <a:r>
              <a:rPr lang="bg-BG" sz="2400" dirty="0" smtClean="0"/>
              <a:t>и аз участвам!” </a:t>
            </a:r>
            <a:endParaRPr lang="bg-BG" sz="2400" dirty="0"/>
          </a:p>
        </p:txBody>
      </p:sp>
      <p:pic>
        <p:nvPicPr>
          <p:cNvPr id="5" name="Контейнер за съдържание 4" descr="20200919_15222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549964"/>
            <a:ext cx="5638800" cy="37771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4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20200919_15104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85554" y="571480"/>
            <a:ext cx="7629784" cy="60722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2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 контейнер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bg-BG" dirty="0" smtClean="0"/>
              <a:t> </a:t>
            </a:r>
            <a:endParaRPr lang="bg-BG" dirty="0"/>
          </a:p>
        </p:txBody>
      </p:sp>
      <p:pic>
        <p:nvPicPr>
          <p:cNvPr id="12" name="Картина 11" descr="25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85728"/>
            <a:ext cx="4572000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Картина 12" descr="65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1934" y="3143247"/>
            <a:ext cx="4714908" cy="3536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26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85214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214290"/>
            <a:ext cx="3143254" cy="4191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Картина 2" descr="20200919_1316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14744" y="2928934"/>
            <a:ext cx="4712072" cy="35923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27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9" descr="received_1021052073940688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7620" y="987425"/>
            <a:ext cx="4172352" cy="4873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Текстово поле 4"/>
          <p:cNvSpPr txBox="1"/>
          <p:nvPr/>
        </p:nvSpPr>
        <p:spPr>
          <a:xfrm>
            <a:off x="785786" y="2428868"/>
            <a:ext cx="2786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600" dirty="0" smtClean="0"/>
              <a:t>ИКТ</a:t>
            </a:r>
          </a:p>
          <a:p>
            <a:r>
              <a:rPr lang="bg-BG" sz="3600" dirty="0" smtClean="0"/>
              <a:t>2017/2018Г.</a:t>
            </a:r>
            <a:endParaRPr lang="bg-BG" sz="3600" dirty="0"/>
          </a:p>
        </p:txBody>
      </p:sp>
    </p:spTree>
  </p:cSld>
  <p:clrMapOvr>
    <a:masterClrMapping/>
  </p:clrMapOvr>
  <p:transition advClick="0" advTm="3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Проект: “Изграждане на </a:t>
            </a:r>
            <a:r>
              <a:rPr lang="bg-BG" dirty="0" err="1" smtClean="0"/>
              <a:t>еко</a:t>
            </a:r>
            <a:r>
              <a:rPr lang="bg-BG" dirty="0" smtClean="0"/>
              <a:t> кът в двора на детската градина”</a:t>
            </a:r>
            <a:endParaRPr lang="bg-BG" dirty="0"/>
          </a:p>
        </p:txBody>
      </p:sp>
      <p:pic>
        <p:nvPicPr>
          <p:cNvPr id="4" name="Контейнер за съдържание 3" descr="20200925_15041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1928802"/>
            <a:ext cx="8298948" cy="3832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34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1"/>
          <p:cNvSpPr>
            <a:spLocks noGrp="1"/>
          </p:cNvSpPr>
          <p:nvPr>
            <p:ph sz="quarter" idx="1"/>
          </p:nvPr>
        </p:nvSpPr>
        <p:spPr>
          <a:xfrm>
            <a:off x="457200" y="571500"/>
            <a:ext cx="6543692" cy="5902325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bg-BG" dirty="0" smtClean="0"/>
              <a:t>Други проекти:</a:t>
            </a:r>
          </a:p>
          <a:p>
            <a:r>
              <a:rPr lang="bg-BG" dirty="0" smtClean="0"/>
              <a:t>“Мечти в </a:t>
            </a:r>
            <a:r>
              <a:rPr lang="bg-BG" dirty="0" smtClean="0"/>
              <a:t>зелено</a:t>
            </a:r>
            <a:r>
              <a:rPr lang="en-US" dirty="0"/>
              <a:t> –</a:t>
            </a:r>
            <a:r>
              <a:rPr lang="bg-BG" dirty="0" smtClean="0"/>
              <a:t> </a:t>
            </a:r>
            <a:r>
              <a:rPr lang="bg-BG" dirty="0" smtClean="0"/>
              <a:t>деца и природа”</a:t>
            </a:r>
          </a:p>
          <a:p>
            <a:r>
              <a:rPr lang="bg-BG" dirty="0" smtClean="0"/>
              <a:t>Сдружение ЛАРГО по </a:t>
            </a:r>
            <a:r>
              <a:rPr lang="bg-BG" dirty="0" smtClean="0"/>
              <a:t>проект</a:t>
            </a:r>
            <a:r>
              <a:rPr lang="en-US" dirty="0"/>
              <a:t> –</a:t>
            </a:r>
            <a:r>
              <a:rPr lang="bg-BG" dirty="0" smtClean="0"/>
              <a:t> </a:t>
            </a:r>
            <a:r>
              <a:rPr lang="bg-BG" dirty="0" smtClean="0"/>
              <a:t>“Готови за училище 2014/2015г.”</a:t>
            </a:r>
          </a:p>
          <a:p>
            <a:r>
              <a:rPr lang="bg-BG" dirty="0" smtClean="0"/>
              <a:t>“Зелен проект</a:t>
            </a:r>
            <a:r>
              <a:rPr lang="en-US" dirty="0" smtClean="0"/>
              <a:t> – </a:t>
            </a:r>
            <a:r>
              <a:rPr lang="bg-BG" dirty="0" smtClean="0"/>
              <a:t>За Земята”</a:t>
            </a:r>
          </a:p>
          <a:p>
            <a:r>
              <a:rPr lang="bg-BG" dirty="0" smtClean="0"/>
              <a:t>“Модернизация на материална база в училище”</a:t>
            </a:r>
          </a:p>
          <a:p>
            <a:r>
              <a:rPr lang="bg-BG" dirty="0" smtClean="0"/>
              <a:t>“Детелина на двора”</a:t>
            </a:r>
          </a:p>
          <a:p>
            <a:r>
              <a:rPr lang="bg-BG" dirty="0" smtClean="0"/>
              <a:t>“Подобряване на училищната среда”</a:t>
            </a:r>
          </a:p>
          <a:p>
            <a:r>
              <a:rPr lang="bg-BG" dirty="0" smtClean="0"/>
              <a:t>Проект “Училищен плод”</a:t>
            </a:r>
          </a:p>
          <a:p>
            <a:r>
              <a:rPr lang="bg-BG" dirty="0" smtClean="0"/>
              <a:t>Проект “Училищно мляко”</a:t>
            </a:r>
          </a:p>
          <a:p>
            <a:r>
              <a:rPr lang="bg-BG" dirty="0" smtClean="0"/>
              <a:t>Национална програма “Оптимизиране на вътрешната структура на персонала в институциите от системата на предучилищното и училищно образование”</a:t>
            </a:r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/>
          </a:p>
        </p:txBody>
      </p:sp>
    </p:spTree>
  </p:cSld>
  <p:clrMapOvr>
    <a:masterClrMapping/>
  </p:clrMapOvr>
  <p:transition advClick="0" advTm="4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Награди </a:t>
            </a:r>
            <a:r>
              <a:rPr lang="bg-BG" dirty="0" smtClean="0"/>
              <a:t>и отличия</a:t>
            </a:r>
            <a:endParaRPr lang="bg-BG" dirty="0"/>
          </a:p>
        </p:txBody>
      </p:sp>
      <p:pic>
        <p:nvPicPr>
          <p:cNvPr id="4" name="Контейнер за съдържание 3" descr="usit-awards.pn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754187" y="1600200"/>
            <a:ext cx="4873625" cy="4873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3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IMG_20210526_13170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1500" y="642918"/>
            <a:ext cx="4393438" cy="5857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Контейнер за съдържание 5"/>
          <p:cNvSpPr>
            <a:spLocks noGrp="1"/>
          </p:cNvSpPr>
          <p:nvPr>
            <p:ph sz="quarter" idx="2"/>
          </p:nvPr>
        </p:nvSpPr>
        <p:spPr>
          <a:xfrm>
            <a:off x="5286380" y="1600200"/>
            <a:ext cx="2641468" cy="4572000"/>
          </a:xfrm>
        </p:spPr>
        <p:txBody>
          <a:bodyPr/>
          <a:lstStyle/>
          <a:p>
            <a:r>
              <a:rPr lang="bg-BG" dirty="0" err="1" smtClean="0"/>
              <a:t>Плакет</a:t>
            </a:r>
            <a:r>
              <a:rPr lang="bg-BG" dirty="0" smtClean="0"/>
              <a:t> за значителен принос и заслуги м областта на образованието</a:t>
            </a:r>
            <a:endParaRPr lang="bg-BG" dirty="0"/>
          </a:p>
        </p:txBody>
      </p:sp>
    </p:spTree>
  </p:cSld>
  <p:clrMapOvr>
    <a:masterClrMapping/>
  </p:clrMapOvr>
  <p:transition advClick="0" advTm="20000">
    <p:wipe dir="r"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Х</a:t>
            </a:r>
            <a:r>
              <a:rPr lang="en-US" dirty="0" smtClean="0"/>
              <a:t>II </a:t>
            </a:r>
            <a:r>
              <a:rPr lang="bg-BG" dirty="0" smtClean="0"/>
              <a:t>Детски фолклорен конкурс </a:t>
            </a:r>
            <a:br>
              <a:rPr lang="bg-BG" dirty="0" smtClean="0"/>
            </a:br>
            <a:r>
              <a:rPr lang="bg-BG" dirty="0" smtClean="0"/>
              <a:t>“Дай, бабо, </a:t>
            </a:r>
            <a:r>
              <a:rPr lang="bg-BG" dirty="0" err="1" smtClean="0"/>
              <a:t>огънче</a:t>
            </a:r>
            <a:r>
              <a:rPr lang="bg-BG" dirty="0" smtClean="0"/>
              <a:t>!” с. Мещица</a:t>
            </a:r>
            <a:endParaRPr lang="bg-BG" dirty="0"/>
          </a:p>
        </p:txBody>
      </p:sp>
      <p:pic>
        <p:nvPicPr>
          <p:cNvPr id="5" name="Контейнер за съдържание 4" descr="IMG_20210607_15403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627784" y="1556792"/>
            <a:ext cx="3836211" cy="5114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20000">
    <p:wipe dir="r"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 descr="IMG_20210607_15404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695185" y="-623671"/>
            <a:ext cx="5611136" cy="8287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20000">
    <p:wipe dir="r"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 descr="20200917_14024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349434" y="1206636"/>
            <a:ext cx="6342405" cy="4500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Контейнер за съдържание 7"/>
          <p:cNvSpPr>
            <a:spLocks noGrp="1"/>
          </p:cNvSpPr>
          <p:nvPr>
            <p:ph sz="quarter" idx="2"/>
          </p:nvPr>
        </p:nvSpPr>
        <p:spPr>
          <a:xfrm>
            <a:off x="5357818" y="642918"/>
            <a:ext cx="3214710" cy="3857652"/>
          </a:xfrm>
        </p:spPr>
        <p:txBody>
          <a:bodyPr/>
          <a:lstStyle/>
          <a:p>
            <a:r>
              <a:rPr lang="bg-BG" dirty="0" smtClean="0"/>
              <a:t>Участие в </a:t>
            </a:r>
            <a:endParaRPr lang="en-US" dirty="0" smtClean="0"/>
          </a:p>
          <a:p>
            <a:pPr marL="0" indent="0">
              <a:buNone/>
            </a:pPr>
            <a:r>
              <a:rPr lang="bg-BG" dirty="0" smtClean="0"/>
              <a:t>ДЮФК </a:t>
            </a:r>
            <a:r>
              <a:rPr lang="bg-BG" dirty="0" smtClean="0"/>
              <a:t>“Шампион спорт” на г-жа Михайлова за принос в развитието на спорта в детската градина.</a:t>
            </a:r>
          </a:p>
        </p:txBody>
      </p:sp>
    </p:spTree>
  </p:cSld>
  <p:clrMapOvr>
    <a:masterClrMapping/>
  </p:clrMapOvr>
  <p:transition advClick="0" advTm="35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Блестящо участие в детски празник </a:t>
            </a:r>
            <a:br>
              <a:rPr lang="bg-BG" dirty="0" smtClean="0"/>
            </a:br>
            <a:r>
              <a:rPr lang="bg-BG" dirty="0" smtClean="0"/>
              <a:t>“Чичо Стоян” село Дивотино</a:t>
            </a:r>
            <a:endParaRPr lang="bg-BG" dirty="0"/>
          </a:p>
        </p:txBody>
      </p:sp>
      <p:pic>
        <p:nvPicPr>
          <p:cNvPr id="4" name="Контейнер за съдържание 3" descr="20200917_14022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-246765" y="2389849"/>
            <a:ext cx="4922622" cy="34290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Контейнер за съдържание 6" descr="20200917_140237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 rot="5400000">
            <a:off x="3714744" y="2428868"/>
            <a:ext cx="4929222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4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онтейнер за съдържание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14367" y="-514166"/>
            <a:ext cx="6227234" cy="79208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4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онтейнер за съдържание 6" descr="20200919_123058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048991" y="-620417"/>
            <a:ext cx="3429025" cy="5098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Контейнер за съдържание 3" descr="20200919_1230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6200000">
            <a:off x="4379393" y="2226524"/>
            <a:ext cx="3456384" cy="54292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8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82726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Грамоти за отлично представяне, съхраняване и развиване на българската </a:t>
            </a:r>
            <a:r>
              <a:rPr lang="bg-BG" dirty="0" smtClean="0"/>
              <a:t>култура</a:t>
            </a:r>
            <a:r>
              <a:rPr lang="en-US" dirty="0"/>
              <a:t> –</a:t>
            </a:r>
            <a:r>
              <a:rPr lang="bg-BG" dirty="0" smtClean="0"/>
              <a:t> </a:t>
            </a:r>
            <a:r>
              <a:rPr lang="bg-BG" dirty="0" smtClean="0"/>
              <a:t>фестивал “Чичо Стоян” с. Дивотино</a:t>
            </a:r>
            <a:endParaRPr lang="bg-BG" dirty="0"/>
          </a:p>
        </p:txBody>
      </p:sp>
      <p:pic>
        <p:nvPicPr>
          <p:cNvPr id="5" name="Контейнер за съдържание 4" descr="20200919_12312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2000240"/>
            <a:ext cx="3288688" cy="4572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онтейнер за съдържание 5" descr="20200919_123148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1988840"/>
            <a:ext cx="3347594" cy="45720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4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20200919_12353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571480"/>
            <a:ext cx="5057706" cy="32861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онтейнер за съдържание 3" descr="20200919_123551-01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2842" y="1700808"/>
            <a:ext cx="3578907" cy="49607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Текстово поле 6"/>
          <p:cNvSpPr txBox="1"/>
          <p:nvPr/>
        </p:nvSpPr>
        <p:spPr>
          <a:xfrm>
            <a:off x="5715008" y="357166"/>
            <a:ext cx="29289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Блестящо участие и сребърен медал от ХХ Национален празник “Чичо Стоян” </a:t>
            </a:r>
            <a:endParaRPr lang="bg-BG" dirty="0"/>
          </a:p>
        </p:txBody>
      </p:sp>
      <p:sp>
        <p:nvSpPr>
          <p:cNvPr id="8" name="Текстово поле 7"/>
          <p:cNvSpPr txBox="1"/>
          <p:nvPr/>
        </p:nvSpPr>
        <p:spPr>
          <a:xfrm>
            <a:off x="500034" y="4572008"/>
            <a:ext cx="37862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Първа награда от Детски фолклорен конкурс “Дай, бабо, </a:t>
            </a:r>
            <a:r>
              <a:rPr lang="bg-BG" dirty="0" err="1" smtClean="0"/>
              <a:t>огънче</a:t>
            </a:r>
            <a:r>
              <a:rPr lang="bg-BG" dirty="0" smtClean="0"/>
              <a:t>!”</a:t>
            </a:r>
            <a:endParaRPr lang="bg-BG" dirty="0"/>
          </a:p>
        </p:txBody>
      </p:sp>
    </p:spTree>
  </p:cSld>
  <p:clrMapOvr>
    <a:masterClrMapping/>
  </p:clrMapOvr>
  <p:transition advClick="0" advTm="42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Участие в “Шопски наниз”</a:t>
            </a:r>
            <a:endParaRPr lang="bg-BG" dirty="0"/>
          </a:p>
        </p:txBody>
      </p:sp>
      <p:pic>
        <p:nvPicPr>
          <p:cNvPr id="5" name="Контейнер за съдържание 4" descr="20200919_12333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628800"/>
            <a:ext cx="3503712" cy="5000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онтейнер за съдържание 5" descr="20200919_123416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1628800"/>
            <a:ext cx="3404292" cy="50149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39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500826" y="1000108"/>
            <a:ext cx="2286016" cy="4257692"/>
          </a:xfrm>
        </p:spPr>
        <p:txBody>
          <a:bodyPr>
            <a:normAutofit/>
          </a:bodyPr>
          <a:lstStyle/>
          <a:p>
            <a:r>
              <a:rPr lang="bg-BG" sz="2400" dirty="0" smtClean="0"/>
              <a:t>Сребърен медал  и диплом от “Национален Конкурс Пиленце пее”</a:t>
            </a:r>
            <a:endParaRPr lang="bg-BG" sz="2400" dirty="0"/>
          </a:p>
        </p:txBody>
      </p:sp>
      <p:pic>
        <p:nvPicPr>
          <p:cNvPr id="5" name="Контейнер за съдържание 4" descr="20200919_123515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30690" y="274638"/>
            <a:ext cx="5187020" cy="6327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41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 descr="20200919_12345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714357"/>
            <a:ext cx="3643338" cy="5680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артина 4" descr="20200919_1234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714356"/>
            <a:ext cx="3786784" cy="5680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4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Благодаря за вниманието! </a:t>
            </a:r>
            <a:endParaRPr lang="bg-BG" dirty="0"/>
          </a:p>
        </p:txBody>
      </p:sp>
    </p:spTree>
  </p:cSld>
  <p:clrMapOvr>
    <a:masterClrMapping/>
  </p:clrMapOvr>
  <p:transition advClick="0" advTm="200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7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5|19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1|1|0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4.8|0.3|6.2|0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6|0.3|0.6|0.4|0.5|0.5|0.4|0.3|0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5|0.5|0.5|0.6|0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5|0.6|0.8|0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5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5|1.1|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|0.7|0.8|0.6|0.7|0.6|0.5|0.5|1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7|2.3|14.7|1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8|0.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7|1.5|2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6|0.6|0.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7|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.2|0.8|0.8|0.6|0.3|0.3|0.3|0.3|0.5|0.6|1.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Еркер">
  <a:themeElements>
    <a:clrScheme name="Е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Е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Е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3697</TotalTime>
  <Words>2634</Words>
  <Application>Microsoft Office PowerPoint</Application>
  <PresentationFormat>On-screen Show (4:3)</PresentationFormat>
  <Paragraphs>305</Paragraphs>
  <Slides>91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2" baseType="lpstr">
      <vt:lpstr>Еркер</vt:lpstr>
      <vt:lpstr>ИНСТИТУЦИОНАЛНО       ПОРТФОЛИО НА       ДГ №15 “Райна          Княгиня” гр.Перник </vt:lpstr>
      <vt:lpstr>Съдържание</vt:lpstr>
      <vt:lpstr>PowerPoint Presentation</vt:lpstr>
      <vt:lpstr>PowerPoint Presentation</vt:lpstr>
      <vt:lpstr>PowerPoint Presentation</vt:lpstr>
      <vt:lpstr>История</vt:lpstr>
      <vt:lpstr>PowerPoint Presentation</vt:lpstr>
      <vt:lpstr>Къде се намира градината? </vt:lpstr>
      <vt:lpstr>PowerPoint Presentation</vt:lpstr>
      <vt:lpstr>Визия на детската градина:</vt:lpstr>
      <vt:lpstr>Деца</vt:lpstr>
      <vt:lpstr>Нашата мисия:</vt:lpstr>
      <vt:lpstr>PowerPoint Presentation</vt:lpstr>
      <vt:lpstr>Формула за успех</vt:lpstr>
      <vt:lpstr>Нашият стил </vt:lpstr>
      <vt:lpstr>Правила в детската градина</vt:lpstr>
      <vt:lpstr>PowerPoint Presentation</vt:lpstr>
      <vt:lpstr>PowerPoint Presentation</vt:lpstr>
      <vt:lpstr>PowerPoint Presentation</vt:lpstr>
      <vt:lpstr>Организация и управление на детската градина</vt:lpstr>
      <vt:lpstr>PowerPoint Presentation</vt:lpstr>
      <vt:lpstr>PowerPoint Presentation</vt:lpstr>
      <vt:lpstr>Управление</vt:lpstr>
      <vt:lpstr>Вътрешни нормативни документи</vt:lpstr>
      <vt:lpstr>PowerPoint Presentation</vt:lpstr>
      <vt:lpstr>Действащи комисии и работни групи</vt:lpstr>
      <vt:lpstr>PowerPoint Presentation</vt:lpstr>
      <vt:lpstr>Медицински персонал</vt:lpstr>
      <vt:lpstr>Помощник-възпитател Основни задължения на длъжността</vt:lpstr>
      <vt:lpstr>Профил на педагогическия персонал</vt:lpstr>
      <vt:lpstr>PowerPoint Presentation</vt:lpstr>
      <vt:lpstr>PowerPoint Presentation</vt:lpstr>
      <vt:lpstr>PowerPoint Presentation</vt:lpstr>
      <vt:lpstr>PowerPoint Presentation</vt:lpstr>
      <vt:lpstr>Кои са нашите образователни направления?</vt:lpstr>
      <vt:lpstr>Един наш ден в детската градина</vt:lpstr>
      <vt:lpstr>Седмично разписание</vt:lpstr>
      <vt:lpstr>Посещения на културни мероприятия</vt:lpstr>
      <vt:lpstr>PowerPoint Presentation</vt:lpstr>
      <vt:lpstr>Почитане паметта на Васил Левски на 19 февруари</vt:lpstr>
      <vt:lpstr>PowerPoint Presentation</vt:lpstr>
      <vt:lpstr>Празнуваме</vt:lpstr>
      <vt:lpstr> Съхраняване на българските традиции – Бъдни вечер в детската градина</vt:lpstr>
      <vt:lpstr>Великденски концерт на сцената на ОДК 2019г.</vt:lpstr>
      <vt:lpstr>PowerPoint Presentation</vt:lpstr>
      <vt:lpstr>Успешно откриване на новата учебна година, изпълнено с много усмивки, песни и детски смях! </vt:lpstr>
      <vt:lpstr>PowerPoint Presentation</vt:lpstr>
      <vt:lpstr>Есенен празник “Тиквени вълшебства” </vt:lpstr>
      <vt:lpstr>PowerPoint Presentation</vt:lpstr>
      <vt:lpstr>Вълшебен празник по случай Никулден в детската градина</vt:lpstr>
      <vt:lpstr>PowerPoint Presentation</vt:lpstr>
      <vt:lpstr>PowerPoint Presentation</vt:lpstr>
      <vt:lpstr>Откриване на Детска маскарадна щафета “Да бъде” Сурва 2020г.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Спортуваме</vt:lpstr>
      <vt:lpstr>Ежегодно участие в спортен празник в зала Борис Гюдеров</vt:lpstr>
      <vt:lpstr>PowerPoint Presentation</vt:lpstr>
      <vt:lpstr>PowerPoint Presentation</vt:lpstr>
      <vt:lpstr>Участие в лекоатлетически турнир на национално ниво в гр. Луковит</vt:lpstr>
      <vt:lpstr>…И се забавляваме</vt:lpstr>
      <vt:lpstr>PowerPoint Presentation</vt:lpstr>
      <vt:lpstr>Реализирани проекти: </vt:lpstr>
      <vt:lpstr>МОСВ И ПУДООС НАЦИОНАЛНА КАМПАНИЯ ЗА ЧИСТА ОКОЛНА СРЕДА 2019Г.  НА ТЕМА: “ОБИЧАМ ПРИРОДАТА – И АЗ УЧАСТВАМ”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Проект: “Изграждане на еко кът в двора на детската градина”</vt:lpstr>
      <vt:lpstr>PowerPoint Presentation</vt:lpstr>
      <vt:lpstr>Награди и отличия</vt:lpstr>
      <vt:lpstr>PowerPoint Presentation</vt:lpstr>
      <vt:lpstr>ХII Детски фолклорен конкурс  “Дай, бабо, огънче!” с. Мещица</vt:lpstr>
      <vt:lpstr>PowerPoint Presentation</vt:lpstr>
      <vt:lpstr>PowerPoint Presentation</vt:lpstr>
      <vt:lpstr>Блестящо участие в детски празник  “Чичо Стоян” село Дивотино</vt:lpstr>
      <vt:lpstr>PowerPoint Presentation</vt:lpstr>
      <vt:lpstr>PowerPoint Presentation</vt:lpstr>
      <vt:lpstr>Грамоти за отлично представяне, съхраняване и развиване на българската култура – фестивал “Чичо Стоян” с. Дивотино</vt:lpstr>
      <vt:lpstr>PowerPoint Presentation</vt:lpstr>
      <vt:lpstr>Участие в “Шопски наниз”</vt:lpstr>
      <vt:lpstr>PowerPoint Presentation</vt:lpstr>
      <vt:lpstr>PowerPoint Presentation</vt:lpstr>
      <vt:lpstr>Благодаря за вниманието!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ДГ №15 “Райна Княгиня”</dc:title>
  <dc:creator>User-PC</dc:creator>
  <cp:lastModifiedBy>User</cp:lastModifiedBy>
  <cp:revision>150</cp:revision>
  <dcterms:created xsi:type="dcterms:W3CDTF">2020-09-19T09:08:56Z</dcterms:created>
  <dcterms:modified xsi:type="dcterms:W3CDTF">2024-10-26T12:59:29Z</dcterms:modified>
</cp:coreProperties>
</file>